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handoutMasterIdLst>
    <p:handoutMasterId r:id="rId13"/>
  </p:handoutMasterIdLst>
  <p:sldIdLst>
    <p:sldId id="256" r:id="rId2"/>
    <p:sldId id="264" r:id="rId3"/>
    <p:sldId id="258" r:id="rId4"/>
    <p:sldId id="257" r:id="rId5"/>
    <p:sldId id="266" r:id="rId6"/>
    <p:sldId id="261" r:id="rId7"/>
    <p:sldId id="259" r:id="rId8"/>
    <p:sldId id="263" r:id="rId9"/>
    <p:sldId id="262" r:id="rId10"/>
    <p:sldId id="265"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ermitting in Citizenserve" id="{7AF56A8D-F6CD-4561-B1BA-9C2A15725ED4}">
          <p14:sldIdLst>
            <p14:sldId id="256"/>
            <p14:sldId id="264"/>
            <p14:sldId id="258"/>
            <p14:sldId id="257"/>
            <p14:sldId id="266"/>
            <p14:sldId id="261"/>
            <p14:sldId id="259"/>
            <p14:sldId id="263"/>
            <p14:sldId id="262"/>
            <p14:sldId id="26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82660" autoAdjust="0"/>
  </p:normalViewPr>
  <p:slideViewPr>
    <p:cSldViewPr snapToGrid="0">
      <p:cViewPr varScale="1">
        <p:scale>
          <a:sx n="59" d="100"/>
          <a:sy n="59" d="100"/>
        </p:scale>
        <p:origin x="1284" y="78"/>
      </p:cViewPr>
      <p:guideLst/>
    </p:cSldViewPr>
  </p:slideViewPr>
  <p:outlineViewPr>
    <p:cViewPr>
      <p:scale>
        <a:sx n="33" d="100"/>
        <a:sy n="33" d="100"/>
      </p:scale>
      <p:origin x="0" y="-5538"/>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78" d="100"/>
          <a:sy n="78" d="100"/>
        </p:scale>
        <p:origin x="331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389F41-1683-4EA4-897E-1A0420A6FE4E}"/>
              </a:ext>
            </a:extLst>
          </p:cNvPr>
          <p:cNvSpPr>
            <a:spLocks noGrp="1"/>
          </p:cNvSpPr>
          <p:nvPr>
            <p:ph type="hdr" sz="quarter"/>
          </p:nvPr>
        </p:nvSpPr>
        <p:spPr>
          <a:xfrm>
            <a:off x="0" y="0"/>
            <a:ext cx="3037840" cy="466434"/>
          </a:xfrm>
          <a:prstGeom prst="rect">
            <a:avLst/>
          </a:prstGeom>
        </p:spPr>
        <p:txBody>
          <a:bodyPr vert="horz" lIns="93172" tIns="46587" rIns="93172" bIns="46587" rtlCol="0"/>
          <a:lstStyle>
            <a:lvl1pPr algn="l">
              <a:defRPr sz="1200"/>
            </a:lvl1pPr>
          </a:lstStyle>
          <a:p>
            <a:endParaRPr lang="en-US"/>
          </a:p>
        </p:txBody>
      </p:sp>
      <p:sp>
        <p:nvSpPr>
          <p:cNvPr id="3" name="Date Placeholder 2">
            <a:extLst>
              <a:ext uri="{FF2B5EF4-FFF2-40B4-BE49-F238E27FC236}">
                <a16:creationId xmlns:a16="http://schemas.microsoft.com/office/drawing/2014/main" id="{5B26AE61-5A62-421D-BF07-2708C44E93E1}"/>
              </a:ext>
            </a:extLst>
          </p:cNvPr>
          <p:cNvSpPr>
            <a:spLocks noGrp="1"/>
          </p:cNvSpPr>
          <p:nvPr>
            <p:ph type="dt" sz="quarter" idx="1"/>
          </p:nvPr>
        </p:nvSpPr>
        <p:spPr>
          <a:xfrm>
            <a:off x="3970938" y="0"/>
            <a:ext cx="3037840" cy="466434"/>
          </a:xfrm>
          <a:prstGeom prst="rect">
            <a:avLst/>
          </a:prstGeom>
        </p:spPr>
        <p:txBody>
          <a:bodyPr vert="horz" lIns="93172" tIns="46587" rIns="93172" bIns="46587" rtlCol="0"/>
          <a:lstStyle>
            <a:lvl1pPr algn="r">
              <a:defRPr sz="1200"/>
            </a:lvl1pPr>
          </a:lstStyle>
          <a:p>
            <a:fld id="{D0633AC5-40B1-4422-A02C-F44CCA9018D3}" type="datetimeFigureOut">
              <a:rPr lang="en-US" smtClean="0"/>
              <a:t>3/3/2025</a:t>
            </a:fld>
            <a:endParaRPr lang="en-US"/>
          </a:p>
        </p:txBody>
      </p:sp>
      <p:sp>
        <p:nvSpPr>
          <p:cNvPr id="4" name="Footer Placeholder 3">
            <a:extLst>
              <a:ext uri="{FF2B5EF4-FFF2-40B4-BE49-F238E27FC236}">
                <a16:creationId xmlns:a16="http://schemas.microsoft.com/office/drawing/2014/main" id="{A5618754-75AF-479B-A784-9C9DD163A8E8}"/>
              </a:ext>
            </a:extLst>
          </p:cNvPr>
          <p:cNvSpPr>
            <a:spLocks noGrp="1"/>
          </p:cNvSpPr>
          <p:nvPr>
            <p:ph type="ftr" sz="quarter" idx="2"/>
          </p:nvPr>
        </p:nvSpPr>
        <p:spPr>
          <a:xfrm>
            <a:off x="0" y="8829968"/>
            <a:ext cx="3037840" cy="466433"/>
          </a:xfrm>
          <a:prstGeom prst="rect">
            <a:avLst/>
          </a:prstGeom>
        </p:spPr>
        <p:txBody>
          <a:bodyPr vert="horz" lIns="93172" tIns="46587" rIns="93172" bIns="46587"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194BED2-A19E-4193-9B66-2382D5904FA1}"/>
              </a:ext>
            </a:extLst>
          </p:cNvPr>
          <p:cNvSpPr>
            <a:spLocks noGrp="1"/>
          </p:cNvSpPr>
          <p:nvPr>
            <p:ph type="sldNum" sz="quarter" idx="3"/>
          </p:nvPr>
        </p:nvSpPr>
        <p:spPr>
          <a:xfrm>
            <a:off x="3970938" y="8829968"/>
            <a:ext cx="3037840" cy="466433"/>
          </a:xfrm>
          <a:prstGeom prst="rect">
            <a:avLst/>
          </a:prstGeom>
        </p:spPr>
        <p:txBody>
          <a:bodyPr vert="horz" lIns="93172" tIns="46587" rIns="93172" bIns="46587" rtlCol="0" anchor="b"/>
          <a:lstStyle>
            <a:lvl1pPr algn="r">
              <a:defRPr sz="1200"/>
            </a:lvl1pPr>
          </a:lstStyle>
          <a:p>
            <a:fld id="{C7982BDC-42F4-425D-BCB8-E7518F30B4B3}" type="slidenum">
              <a:rPr lang="en-US" smtClean="0"/>
              <a:t>‹#›</a:t>
            </a:fld>
            <a:endParaRPr lang="en-US"/>
          </a:p>
        </p:txBody>
      </p:sp>
    </p:spTree>
    <p:extLst>
      <p:ext uri="{BB962C8B-B14F-4D97-AF65-F5344CB8AC3E}">
        <p14:creationId xmlns:p14="http://schemas.microsoft.com/office/powerpoint/2010/main" val="2107097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2" tIns="46587" rIns="93172" bIns="46587"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2" tIns="46587" rIns="93172" bIns="46587" rtlCol="0"/>
          <a:lstStyle>
            <a:lvl1pPr algn="r">
              <a:defRPr sz="1200"/>
            </a:lvl1pPr>
          </a:lstStyle>
          <a:p>
            <a:fld id="{0D5CDFDD-BF4C-4ADB-B45B-631071C0193F}" type="datetimeFigureOut">
              <a:rPr lang="en-US" smtClean="0"/>
              <a:t>3/3/2025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2" tIns="46587" rIns="93172" bIns="46587"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7" rIns="93172" bIns="4658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72" tIns="46587" rIns="93172"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72" tIns="46587" rIns="93172" bIns="46587" rtlCol="0" anchor="b"/>
          <a:lstStyle>
            <a:lvl1pPr algn="r">
              <a:defRPr sz="1200"/>
            </a:lvl1pPr>
          </a:lstStyle>
          <a:p>
            <a:fld id="{769D4BDA-7618-4274-BC5E-0A203E35F08C}" type="slidenum">
              <a:rPr lang="en-US" smtClean="0"/>
              <a:t>‹#›</a:t>
            </a:fld>
            <a:endParaRPr lang="en-US"/>
          </a:p>
        </p:txBody>
      </p:sp>
    </p:spTree>
    <p:extLst>
      <p:ext uri="{BB962C8B-B14F-4D97-AF65-F5344CB8AC3E}">
        <p14:creationId xmlns:p14="http://schemas.microsoft.com/office/powerpoint/2010/main" val="630001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Contractor can reset password if needed in Citizenserve</a:t>
            </a:r>
          </a:p>
        </p:txBody>
      </p:sp>
      <p:sp>
        <p:nvSpPr>
          <p:cNvPr id="4" name="Slide Number Placeholder 3"/>
          <p:cNvSpPr>
            <a:spLocks noGrp="1"/>
          </p:cNvSpPr>
          <p:nvPr>
            <p:ph type="sldNum" sz="quarter" idx="5"/>
          </p:nvPr>
        </p:nvSpPr>
        <p:spPr/>
        <p:txBody>
          <a:bodyPr/>
          <a:lstStyle/>
          <a:p>
            <a:fld id="{769D4BDA-7618-4274-BC5E-0A203E35F08C}" type="slidenum">
              <a:rPr lang="en-US" smtClean="0"/>
              <a:t>1</a:t>
            </a:fld>
            <a:endParaRPr lang="en-US"/>
          </a:p>
        </p:txBody>
      </p:sp>
    </p:spTree>
    <p:extLst>
      <p:ext uri="{BB962C8B-B14F-4D97-AF65-F5344CB8AC3E}">
        <p14:creationId xmlns:p14="http://schemas.microsoft.com/office/powerpoint/2010/main" val="2662018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9D4BDA-7618-4274-BC5E-0A203E35F08C}" type="slidenum">
              <a:rPr lang="en-US" smtClean="0"/>
              <a:t>10</a:t>
            </a:fld>
            <a:endParaRPr lang="en-US"/>
          </a:p>
        </p:txBody>
      </p:sp>
    </p:spTree>
    <p:extLst>
      <p:ext uri="{BB962C8B-B14F-4D97-AF65-F5344CB8AC3E}">
        <p14:creationId xmlns:p14="http://schemas.microsoft.com/office/powerpoint/2010/main" val="3656892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Contractors must have state license. Check </a:t>
            </a:r>
            <a:r>
              <a:rPr lang="en-US" dirty="0" err="1"/>
              <a:t>dbpr</a:t>
            </a:r>
            <a:r>
              <a:rPr lang="en-US" dirty="0"/>
              <a:t> (Department of Business &amp; Professional Regulation) website https://www.myfloridalicense.com/</a:t>
            </a:r>
          </a:p>
        </p:txBody>
      </p:sp>
      <p:sp>
        <p:nvSpPr>
          <p:cNvPr id="4" name="Slide Number Placeholder 3"/>
          <p:cNvSpPr>
            <a:spLocks noGrp="1"/>
          </p:cNvSpPr>
          <p:nvPr>
            <p:ph type="sldNum" sz="quarter" idx="5"/>
          </p:nvPr>
        </p:nvSpPr>
        <p:spPr/>
        <p:txBody>
          <a:bodyPr/>
          <a:lstStyle/>
          <a:p>
            <a:fld id="{769D4BDA-7618-4274-BC5E-0A203E35F08C}" type="slidenum">
              <a:rPr lang="en-US" smtClean="0"/>
              <a:t>2</a:t>
            </a:fld>
            <a:endParaRPr lang="en-US"/>
          </a:p>
        </p:txBody>
      </p:sp>
    </p:spTree>
    <p:extLst>
      <p:ext uri="{BB962C8B-B14F-4D97-AF65-F5344CB8AC3E}">
        <p14:creationId xmlns:p14="http://schemas.microsoft.com/office/powerpoint/2010/main" val="213388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found out that you or your subcontractor might have more than one account, please let us know so we can delete the one that you don’t need to avoid confusion.</a:t>
            </a:r>
          </a:p>
          <a:p>
            <a:endParaRPr lang="en-US" dirty="0"/>
          </a:p>
          <a:p>
            <a:r>
              <a:rPr lang="en-US" dirty="0"/>
              <a:t>COI standard address – COI requirement available in your account</a:t>
            </a:r>
          </a:p>
        </p:txBody>
      </p:sp>
      <p:sp>
        <p:nvSpPr>
          <p:cNvPr id="4" name="Slide Number Placeholder 3"/>
          <p:cNvSpPr>
            <a:spLocks noGrp="1"/>
          </p:cNvSpPr>
          <p:nvPr>
            <p:ph type="sldNum" sz="quarter" idx="5"/>
          </p:nvPr>
        </p:nvSpPr>
        <p:spPr/>
        <p:txBody>
          <a:bodyPr/>
          <a:lstStyle/>
          <a:p>
            <a:fld id="{769D4BDA-7618-4274-BC5E-0A203E35F08C}" type="slidenum">
              <a:rPr lang="en-US" smtClean="0"/>
              <a:t>3</a:t>
            </a:fld>
            <a:endParaRPr lang="en-US"/>
          </a:p>
        </p:txBody>
      </p:sp>
    </p:spTree>
    <p:extLst>
      <p:ext uri="{BB962C8B-B14F-4D97-AF65-F5344CB8AC3E}">
        <p14:creationId xmlns:p14="http://schemas.microsoft.com/office/powerpoint/2010/main" val="1022194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Permit fee calculator</a:t>
            </a:r>
          </a:p>
          <a:p>
            <a:pPr marL="171450" indent="-171450">
              <a:buFont typeface="Arial" panose="020B0604020202020204" pitchFamily="34" charset="0"/>
              <a:buChar char="•"/>
            </a:pPr>
            <a:r>
              <a:rPr lang="en-US" dirty="0"/>
              <a:t>Permitting procedures</a:t>
            </a:r>
          </a:p>
          <a:p>
            <a:pPr marL="171450" indent="-171450">
              <a:buFont typeface="Arial" panose="020B0604020202020204" pitchFamily="34" charset="0"/>
              <a:buChar char="•"/>
            </a:pPr>
            <a:r>
              <a:rPr lang="en-US" dirty="0"/>
              <a:t>COI requirements</a:t>
            </a:r>
          </a:p>
          <a:p>
            <a:pPr marL="171450" indent="-171450">
              <a:buFont typeface="Arial" panose="020B0604020202020204" pitchFamily="34" charset="0"/>
              <a:buChar char="•"/>
            </a:pPr>
            <a:r>
              <a:rPr lang="en-US" dirty="0"/>
              <a:t>We upload plans in SFM portal </a:t>
            </a:r>
          </a:p>
          <a:p>
            <a:endParaRPr lang="en-US" dirty="0"/>
          </a:p>
        </p:txBody>
      </p:sp>
      <p:sp>
        <p:nvSpPr>
          <p:cNvPr id="4" name="Slide Number Placeholder 3"/>
          <p:cNvSpPr>
            <a:spLocks noGrp="1"/>
          </p:cNvSpPr>
          <p:nvPr>
            <p:ph type="sldNum" sz="quarter" idx="5"/>
          </p:nvPr>
        </p:nvSpPr>
        <p:spPr/>
        <p:txBody>
          <a:bodyPr/>
          <a:lstStyle/>
          <a:p>
            <a:fld id="{769D4BDA-7618-4274-BC5E-0A203E35F08C}" type="slidenum">
              <a:rPr lang="en-US" smtClean="0"/>
              <a:t>4</a:t>
            </a:fld>
            <a:endParaRPr lang="en-US"/>
          </a:p>
        </p:txBody>
      </p:sp>
    </p:spTree>
    <p:extLst>
      <p:ext uri="{BB962C8B-B14F-4D97-AF65-F5344CB8AC3E}">
        <p14:creationId xmlns:p14="http://schemas.microsoft.com/office/powerpoint/2010/main" val="1063574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COI requirement is available within contractor’s account</a:t>
            </a:r>
          </a:p>
        </p:txBody>
      </p:sp>
      <p:sp>
        <p:nvSpPr>
          <p:cNvPr id="4" name="Slide Number Placeholder 3"/>
          <p:cNvSpPr>
            <a:spLocks noGrp="1"/>
          </p:cNvSpPr>
          <p:nvPr>
            <p:ph type="sldNum" sz="quarter" idx="5"/>
          </p:nvPr>
        </p:nvSpPr>
        <p:spPr/>
        <p:txBody>
          <a:bodyPr/>
          <a:lstStyle/>
          <a:p>
            <a:fld id="{769D4BDA-7618-4274-BC5E-0A203E35F08C}" type="slidenum">
              <a:rPr lang="en-US" smtClean="0"/>
              <a:t>5</a:t>
            </a:fld>
            <a:endParaRPr lang="en-US"/>
          </a:p>
        </p:txBody>
      </p:sp>
    </p:spTree>
    <p:extLst>
      <p:ext uri="{BB962C8B-B14F-4D97-AF65-F5344CB8AC3E}">
        <p14:creationId xmlns:p14="http://schemas.microsoft.com/office/powerpoint/2010/main" val="2108184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GC and PM are notified once plans are approved</a:t>
            </a:r>
          </a:p>
          <a:p>
            <a:endParaRPr lang="en-US" dirty="0"/>
          </a:p>
        </p:txBody>
      </p:sp>
      <p:sp>
        <p:nvSpPr>
          <p:cNvPr id="4" name="Slide Number Placeholder 3"/>
          <p:cNvSpPr>
            <a:spLocks noGrp="1"/>
          </p:cNvSpPr>
          <p:nvPr>
            <p:ph type="sldNum" sz="quarter" idx="5"/>
          </p:nvPr>
        </p:nvSpPr>
        <p:spPr/>
        <p:txBody>
          <a:bodyPr/>
          <a:lstStyle/>
          <a:p>
            <a:fld id="{769D4BDA-7618-4274-BC5E-0A203E35F08C}" type="slidenum">
              <a:rPr lang="en-US" smtClean="0"/>
              <a:t>6</a:t>
            </a:fld>
            <a:endParaRPr lang="en-US"/>
          </a:p>
        </p:txBody>
      </p:sp>
    </p:spTree>
    <p:extLst>
      <p:ext uri="{BB962C8B-B14F-4D97-AF65-F5344CB8AC3E}">
        <p14:creationId xmlns:p14="http://schemas.microsoft.com/office/powerpoint/2010/main" val="10628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Expedite plans review fee option, see permit procedures</a:t>
            </a:r>
          </a:p>
          <a:p>
            <a:endParaRPr lang="en-US" dirty="0"/>
          </a:p>
          <a:p>
            <a:r>
              <a:rPr lang="en-US" dirty="0"/>
              <a:t>SFM expedite not available </a:t>
            </a:r>
          </a:p>
        </p:txBody>
      </p:sp>
      <p:sp>
        <p:nvSpPr>
          <p:cNvPr id="4" name="Slide Number Placeholder 3"/>
          <p:cNvSpPr>
            <a:spLocks noGrp="1"/>
          </p:cNvSpPr>
          <p:nvPr>
            <p:ph type="sldNum" sz="quarter" idx="5"/>
          </p:nvPr>
        </p:nvSpPr>
        <p:spPr/>
        <p:txBody>
          <a:bodyPr/>
          <a:lstStyle/>
          <a:p>
            <a:fld id="{769D4BDA-7618-4274-BC5E-0A203E35F08C}" type="slidenum">
              <a:rPr lang="en-US" smtClean="0"/>
              <a:t>7</a:t>
            </a:fld>
            <a:endParaRPr lang="en-US"/>
          </a:p>
        </p:txBody>
      </p:sp>
    </p:spTree>
    <p:extLst>
      <p:ext uri="{BB962C8B-B14F-4D97-AF65-F5344CB8AC3E}">
        <p14:creationId xmlns:p14="http://schemas.microsoft.com/office/powerpoint/2010/main" val="361661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Deliver check to office physical address</a:t>
            </a:r>
          </a:p>
          <a:p>
            <a:endParaRPr lang="en-US" dirty="0"/>
          </a:p>
          <a:p>
            <a:r>
              <a:rPr lang="en-US" dirty="0"/>
              <a:t>No online payment available</a:t>
            </a:r>
          </a:p>
        </p:txBody>
      </p:sp>
      <p:sp>
        <p:nvSpPr>
          <p:cNvPr id="4" name="Slide Number Placeholder 3"/>
          <p:cNvSpPr>
            <a:spLocks noGrp="1"/>
          </p:cNvSpPr>
          <p:nvPr>
            <p:ph type="sldNum" sz="quarter" idx="5"/>
          </p:nvPr>
        </p:nvSpPr>
        <p:spPr/>
        <p:txBody>
          <a:bodyPr/>
          <a:lstStyle/>
          <a:p>
            <a:fld id="{769D4BDA-7618-4274-BC5E-0A203E35F08C}" type="slidenum">
              <a:rPr lang="en-US" smtClean="0"/>
              <a:t>8</a:t>
            </a:fld>
            <a:endParaRPr lang="en-US"/>
          </a:p>
        </p:txBody>
      </p:sp>
    </p:spTree>
    <p:extLst>
      <p:ext uri="{BB962C8B-B14F-4D97-AF65-F5344CB8AC3E}">
        <p14:creationId xmlns:p14="http://schemas.microsoft.com/office/powerpoint/2010/main" val="44451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update info on application or cancelled inspection are not valid activities</a:t>
            </a:r>
          </a:p>
        </p:txBody>
      </p:sp>
      <p:sp>
        <p:nvSpPr>
          <p:cNvPr id="4" name="Slide Number Placeholder 3"/>
          <p:cNvSpPr>
            <a:spLocks noGrp="1"/>
          </p:cNvSpPr>
          <p:nvPr>
            <p:ph type="sldNum" sz="quarter" idx="5"/>
          </p:nvPr>
        </p:nvSpPr>
        <p:spPr/>
        <p:txBody>
          <a:bodyPr/>
          <a:lstStyle/>
          <a:p>
            <a:fld id="{769D4BDA-7618-4274-BC5E-0A203E35F08C}" type="slidenum">
              <a:rPr lang="en-US" smtClean="0"/>
              <a:t>9</a:t>
            </a:fld>
            <a:endParaRPr lang="en-US"/>
          </a:p>
        </p:txBody>
      </p:sp>
    </p:spTree>
    <p:extLst>
      <p:ext uri="{BB962C8B-B14F-4D97-AF65-F5344CB8AC3E}">
        <p14:creationId xmlns:p14="http://schemas.microsoft.com/office/powerpoint/2010/main" val="2343868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itizenserv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buildingdepartment.fs.ucf.edu/" TargetMode="Externa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8" Type="http://schemas.openxmlformats.org/officeDocument/2006/relationships/hyperlink" Target="mailto:Ning.Li@ucf.edu" TargetMode="External"/><Relationship Id="rId3" Type="http://schemas.openxmlformats.org/officeDocument/2006/relationships/hyperlink" Target="https://www.buildingdepartment.fs.ucf.edu/" TargetMode="External"/><Relationship Id="rId7" Type="http://schemas.openxmlformats.org/officeDocument/2006/relationships/hyperlink" Target="mailto:Byron.Cordova@ucf.edu"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mailto:Bruce.Mink@ucf.edu" TargetMode="External"/><Relationship Id="rId5" Type="http://schemas.openxmlformats.org/officeDocument/2006/relationships/hyperlink" Target="mailto:Patrick.McDonough@ucf.edu" TargetMode="External"/><Relationship Id="rId4" Type="http://schemas.openxmlformats.org/officeDocument/2006/relationships/hyperlink" Target="mailto:Roy.Johnston@ucf.edu" TargetMode="External"/><Relationship Id="rId9" Type="http://schemas.openxmlformats.org/officeDocument/2006/relationships/hyperlink" Target="mailto:osiris.barajas@ucf.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itizenserve.com/uc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2.myfloridalicense.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uildingdepartment.fs.ucf.edu/wp-content/uploads/policies/Proof%20of%20Insurance%20Requirements%20for%20Construction%20Permit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www.buildingdepartment.fs.ucf.edu/wp-content/uploads/policies/Permitting-Procedure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89F4-4604-400F-A8DA-26F39AE485CA}"/>
              </a:ext>
            </a:extLst>
          </p:cNvPr>
          <p:cNvSpPr>
            <a:spLocks noGrp="1"/>
          </p:cNvSpPr>
          <p:nvPr>
            <p:ph type="ctrTitle"/>
          </p:nvPr>
        </p:nvSpPr>
        <p:spPr>
          <a:xfrm>
            <a:off x="1507067" y="2404534"/>
            <a:ext cx="7766936" cy="1646302"/>
          </a:xfrm>
        </p:spPr>
        <p:txBody>
          <a:bodyPr/>
          <a:lstStyle/>
          <a:p>
            <a:pPr algn="l"/>
            <a:r>
              <a:rPr lang="en-US" dirty="0"/>
              <a:t>Permitting In Citizenserve</a:t>
            </a:r>
            <a:br>
              <a:rPr lang="en-US" dirty="0"/>
            </a:br>
            <a:r>
              <a:rPr lang="en-US" sz="2400" dirty="0">
                <a:hlinkClick r:id="rId3"/>
              </a:rPr>
              <a:t>https://www.citizenserve.com</a:t>
            </a:r>
            <a:br>
              <a:rPr lang="en-US" dirty="0"/>
            </a:br>
            <a:endParaRPr lang="en-US" dirty="0"/>
          </a:p>
        </p:txBody>
      </p:sp>
      <p:pic>
        <p:nvPicPr>
          <p:cNvPr id="4" name="Picture 3">
            <a:extLst>
              <a:ext uri="{FF2B5EF4-FFF2-40B4-BE49-F238E27FC236}">
                <a16:creationId xmlns:a16="http://schemas.microsoft.com/office/drawing/2014/main" id="{22BE5F21-792D-473F-8BB9-0C4F849A6A61}"/>
              </a:ext>
            </a:extLst>
          </p:cNvPr>
          <p:cNvPicPr>
            <a:picLocks noChangeAspect="1"/>
          </p:cNvPicPr>
          <p:nvPr/>
        </p:nvPicPr>
        <p:blipFill>
          <a:blip r:embed="rId4"/>
          <a:stretch>
            <a:fillRect/>
          </a:stretch>
        </p:blipFill>
        <p:spPr>
          <a:xfrm>
            <a:off x="1655934" y="4325875"/>
            <a:ext cx="2524125" cy="733425"/>
          </a:xfrm>
          <a:prstGeom prst="rect">
            <a:avLst/>
          </a:prstGeom>
        </p:spPr>
      </p:pic>
      <p:sp>
        <p:nvSpPr>
          <p:cNvPr id="5" name="TextBox 4">
            <a:extLst>
              <a:ext uri="{FF2B5EF4-FFF2-40B4-BE49-F238E27FC236}">
                <a16:creationId xmlns:a16="http://schemas.microsoft.com/office/drawing/2014/main" id="{D983D26E-A543-413B-8458-910023EED557}"/>
              </a:ext>
            </a:extLst>
          </p:cNvPr>
          <p:cNvSpPr txBox="1"/>
          <p:nvPr/>
        </p:nvSpPr>
        <p:spPr>
          <a:xfrm>
            <a:off x="1507067" y="5334339"/>
            <a:ext cx="5026220" cy="307777"/>
          </a:xfrm>
          <a:prstGeom prst="rect">
            <a:avLst/>
          </a:prstGeom>
          <a:noFill/>
        </p:spPr>
        <p:txBody>
          <a:bodyPr wrap="square" rtlCol="0">
            <a:spAutoFit/>
          </a:bodyPr>
          <a:lstStyle/>
          <a:p>
            <a:r>
              <a:rPr lang="en-US" sz="1400" dirty="0">
                <a:hlinkClick r:id="rId5"/>
              </a:rPr>
              <a:t>https://www.buildingdepartment.fs.ucf.edu</a:t>
            </a:r>
            <a:r>
              <a:rPr lang="en-US" sz="1400" dirty="0"/>
              <a:t>   </a:t>
            </a:r>
          </a:p>
        </p:txBody>
      </p:sp>
    </p:spTree>
    <p:extLst>
      <p:ext uri="{BB962C8B-B14F-4D97-AF65-F5344CB8AC3E}">
        <p14:creationId xmlns:p14="http://schemas.microsoft.com/office/powerpoint/2010/main" val="477543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684B5-27D6-46E5-9993-FCF786DEAF67}"/>
              </a:ext>
            </a:extLst>
          </p:cNvPr>
          <p:cNvSpPr>
            <a:spLocks noGrp="1"/>
          </p:cNvSpPr>
          <p:nvPr>
            <p:ph type="title"/>
          </p:nvPr>
        </p:nvSpPr>
        <p:spPr/>
        <p:txBody>
          <a:bodyPr>
            <a:normAutofit/>
          </a:bodyPr>
          <a:lstStyle/>
          <a:p>
            <a:r>
              <a:rPr lang="en-US" dirty="0"/>
              <a:t>Building Department Team</a:t>
            </a:r>
            <a:br>
              <a:rPr lang="en-US" dirty="0"/>
            </a:br>
            <a:r>
              <a:rPr lang="en-US" sz="2000" u="sng" dirty="0">
                <a:hlinkClick r:id="rId3"/>
              </a:rPr>
              <a:t>https://www.buildingdepartment.fs.ucf.edu</a:t>
            </a:r>
            <a:endParaRPr lang="en-US" u="sng" dirty="0"/>
          </a:p>
        </p:txBody>
      </p:sp>
      <p:sp>
        <p:nvSpPr>
          <p:cNvPr id="3" name="Content Placeholder 2">
            <a:extLst>
              <a:ext uri="{FF2B5EF4-FFF2-40B4-BE49-F238E27FC236}">
                <a16:creationId xmlns:a16="http://schemas.microsoft.com/office/drawing/2014/main" id="{887A64CB-E890-438F-A883-8FEB3DD6C686}"/>
              </a:ext>
            </a:extLst>
          </p:cNvPr>
          <p:cNvSpPr>
            <a:spLocks noGrp="1"/>
          </p:cNvSpPr>
          <p:nvPr>
            <p:ph sz="half" idx="1"/>
          </p:nvPr>
        </p:nvSpPr>
        <p:spPr>
          <a:xfrm>
            <a:off x="677335" y="1660634"/>
            <a:ext cx="3726500" cy="4929352"/>
          </a:xfrm>
        </p:spPr>
        <p:txBody>
          <a:bodyPr>
            <a:normAutofit fontScale="85000" lnSpcReduction="20000"/>
          </a:bodyPr>
          <a:lstStyle/>
          <a:p>
            <a:r>
              <a:rPr lang="en-US" b="1" dirty="0"/>
              <a:t>Roy Johnston</a:t>
            </a:r>
            <a:br>
              <a:rPr lang="en-US" dirty="0"/>
            </a:br>
            <a:r>
              <a:rPr lang="en-US" dirty="0"/>
              <a:t>Building Code Official</a:t>
            </a:r>
            <a:br>
              <a:rPr lang="en-US" dirty="0"/>
            </a:br>
            <a:r>
              <a:rPr lang="en-US" dirty="0">
                <a:hlinkClick r:id="rId4"/>
              </a:rPr>
              <a:t>Roy.Johnston@ucf.edu</a:t>
            </a:r>
            <a:br>
              <a:rPr lang="en-US" dirty="0"/>
            </a:br>
            <a:r>
              <a:rPr lang="en-US" dirty="0"/>
              <a:t>407-823-0423</a:t>
            </a:r>
          </a:p>
          <a:p>
            <a:r>
              <a:rPr lang="en-US" b="1" dirty="0"/>
              <a:t>Patrick McDonough</a:t>
            </a:r>
            <a:br>
              <a:rPr lang="en-US" dirty="0"/>
            </a:br>
            <a:r>
              <a:rPr lang="en-US" dirty="0"/>
              <a:t>Electrical Plans Examiner/Inspector I</a:t>
            </a:r>
            <a:br>
              <a:rPr lang="en-US" dirty="0"/>
            </a:br>
            <a:r>
              <a:rPr lang="en-US" dirty="0">
                <a:hlinkClick r:id="rId5"/>
              </a:rPr>
              <a:t>Patrick.McDonough@ucf.edu</a:t>
            </a:r>
            <a:br>
              <a:rPr lang="en-US" dirty="0"/>
            </a:br>
            <a:r>
              <a:rPr lang="en-US" dirty="0"/>
              <a:t>407-823-4173</a:t>
            </a:r>
            <a:endParaRPr lang="en-US" b="1" dirty="0"/>
          </a:p>
          <a:p>
            <a:r>
              <a:rPr lang="en-US" b="1" dirty="0"/>
              <a:t>Bruce Mink</a:t>
            </a:r>
            <a:br>
              <a:rPr lang="en-US" dirty="0"/>
            </a:br>
            <a:r>
              <a:rPr lang="en-US" dirty="0"/>
              <a:t>Plans Examiner/Inspector I</a:t>
            </a:r>
            <a:br>
              <a:rPr lang="en-US" dirty="0"/>
            </a:br>
            <a:r>
              <a:rPr lang="en-US" dirty="0">
                <a:hlinkClick r:id="rId6"/>
              </a:rPr>
              <a:t>Bruce.Mink@ucf.edu</a:t>
            </a:r>
            <a:r>
              <a:rPr lang="en-US" dirty="0"/>
              <a:t>                     321-408-9734</a:t>
            </a:r>
          </a:p>
          <a:p>
            <a:endParaRPr lang="en-US" dirty="0"/>
          </a:p>
          <a:p>
            <a:endParaRPr lang="en-US" dirty="0"/>
          </a:p>
          <a:p>
            <a:endParaRPr lang="it-IT" dirty="0"/>
          </a:p>
          <a:p>
            <a:endParaRPr lang="it-IT" dirty="0"/>
          </a:p>
          <a:p>
            <a:pPr marL="0" indent="0">
              <a:buNone/>
            </a:pPr>
            <a:endParaRPr lang="en-US" dirty="0"/>
          </a:p>
          <a:p>
            <a:endParaRPr lang="en-US" dirty="0"/>
          </a:p>
        </p:txBody>
      </p:sp>
      <p:sp>
        <p:nvSpPr>
          <p:cNvPr id="4" name="Content Placeholder 3">
            <a:extLst>
              <a:ext uri="{FF2B5EF4-FFF2-40B4-BE49-F238E27FC236}">
                <a16:creationId xmlns:a16="http://schemas.microsoft.com/office/drawing/2014/main" id="{3465A7B1-2CD5-41BC-8FF4-3F000A071884}"/>
              </a:ext>
            </a:extLst>
          </p:cNvPr>
          <p:cNvSpPr>
            <a:spLocks noGrp="1"/>
          </p:cNvSpPr>
          <p:nvPr>
            <p:ph sz="half" idx="2"/>
          </p:nvPr>
        </p:nvSpPr>
        <p:spPr>
          <a:xfrm>
            <a:off x="4975668" y="1660634"/>
            <a:ext cx="4184034" cy="3880773"/>
          </a:xfrm>
        </p:spPr>
        <p:txBody>
          <a:bodyPr>
            <a:normAutofit fontScale="85000" lnSpcReduction="20000"/>
          </a:bodyPr>
          <a:lstStyle/>
          <a:p>
            <a:r>
              <a:rPr lang="en-US" b="1" dirty="0"/>
              <a:t>Byron Cordova</a:t>
            </a:r>
            <a:br>
              <a:rPr lang="en-US" dirty="0"/>
            </a:br>
            <a:r>
              <a:rPr lang="en-US" dirty="0"/>
              <a:t>Administrative Assistant I</a:t>
            </a:r>
            <a:br>
              <a:rPr lang="en-US" dirty="0"/>
            </a:br>
            <a:r>
              <a:rPr lang="en-US" dirty="0"/>
              <a:t>Permit Technician</a:t>
            </a:r>
            <a:br>
              <a:rPr lang="en-US" dirty="0"/>
            </a:br>
            <a:r>
              <a:rPr lang="en-US" dirty="0">
                <a:hlinkClick r:id="rId7"/>
              </a:rPr>
              <a:t>Byron.Cordova@ucf.edu</a:t>
            </a:r>
            <a:br>
              <a:rPr lang="en-US" dirty="0"/>
            </a:br>
            <a:r>
              <a:rPr lang="en-US" dirty="0"/>
              <a:t>407-823-0096</a:t>
            </a:r>
          </a:p>
          <a:p>
            <a:r>
              <a:rPr lang="it-IT" b="1" dirty="0"/>
              <a:t>Ning Li</a:t>
            </a:r>
            <a:br>
              <a:rPr lang="it-IT" dirty="0"/>
            </a:br>
            <a:r>
              <a:rPr lang="it-IT" dirty="0"/>
              <a:t>Administrative Assistant III</a:t>
            </a:r>
            <a:br>
              <a:rPr lang="it-IT" dirty="0"/>
            </a:br>
            <a:r>
              <a:rPr lang="it-IT" dirty="0"/>
              <a:t>Permit Technician</a:t>
            </a:r>
            <a:br>
              <a:rPr lang="it-IT" dirty="0"/>
            </a:br>
            <a:r>
              <a:rPr lang="it-IT" dirty="0">
                <a:hlinkClick r:id="rId8"/>
              </a:rPr>
              <a:t>Ning.Li@ucf.edu</a:t>
            </a:r>
            <a:br>
              <a:rPr lang="it-IT" dirty="0"/>
            </a:br>
            <a:r>
              <a:rPr lang="it-IT" dirty="0"/>
              <a:t>407-823-5323</a:t>
            </a:r>
          </a:p>
          <a:p>
            <a:r>
              <a:rPr lang="it-IT" b="1" dirty="0"/>
              <a:t>Siri Barajas</a:t>
            </a:r>
            <a:br>
              <a:rPr lang="it-IT" dirty="0"/>
            </a:br>
            <a:r>
              <a:rPr lang="it-IT" dirty="0"/>
              <a:t>Office Clerk</a:t>
            </a:r>
            <a:br>
              <a:rPr lang="it-IT" dirty="0"/>
            </a:br>
            <a:r>
              <a:rPr lang="it-IT" dirty="0">
                <a:hlinkClick r:id="rId9"/>
              </a:rPr>
              <a:t>osiris.barajas@ucf.edu</a:t>
            </a:r>
            <a:br>
              <a:rPr lang="it-IT" dirty="0"/>
            </a:br>
            <a:endParaRPr lang="it-IT" dirty="0"/>
          </a:p>
          <a:p>
            <a:endParaRPr lang="it-IT" dirty="0"/>
          </a:p>
          <a:p>
            <a:pPr marL="0" indent="0">
              <a:buNone/>
            </a:pPr>
            <a:br>
              <a:rPr lang="it-IT" dirty="0"/>
            </a:br>
            <a:endParaRPr lang="it-IT" dirty="0"/>
          </a:p>
        </p:txBody>
      </p:sp>
    </p:spTree>
    <p:extLst>
      <p:ext uri="{BB962C8B-B14F-4D97-AF65-F5344CB8AC3E}">
        <p14:creationId xmlns:p14="http://schemas.microsoft.com/office/powerpoint/2010/main" val="343204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BCF25-BE68-4814-A2CA-7AB39C0E8DF1}"/>
              </a:ext>
            </a:extLst>
          </p:cNvPr>
          <p:cNvSpPr>
            <a:spLocks noGrp="1"/>
          </p:cNvSpPr>
          <p:nvPr>
            <p:ph type="title"/>
          </p:nvPr>
        </p:nvSpPr>
        <p:spPr/>
        <p:txBody>
          <a:bodyPr>
            <a:normAutofit/>
          </a:bodyPr>
          <a:lstStyle/>
          <a:p>
            <a:pPr algn="l"/>
            <a:r>
              <a:rPr lang="en-US" sz="3200" dirty="0"/>
              <a:t>Finding Yourself Overwhelmed and Confused by Permitting Process in Citizenserve?</a:t>
            </a:r>
          </a:p>
        </p:txBody>
      </p:sp>
      <p:sp>
        <p:nvSpPr>
          <p:cNvPr id="3" name="Subtitle 2">
            <a:extLst>
              <a:ext uri="{FF2B5EF4-FFF2-40B4-BE49-F238E27FC236}">
                <a16:creationId xmlns:a16="http://schemas.microsoft.com/office/drawing/2014/main" id="{EEC54443-6437-40E2-B22D-9E5A49C46F12}"/>
              </a:ext>
            </a:extLst>
          </p:cNvPr>
          <p:cNvSpPr>
            <a:spLocks noGrp="1"/>
          </p:cNvSpPr>
          <p:nvPr>
            <p:ph idx="1"/>
          </p:nvPr>
        </p:nvSpPr>
        <p:spPr/>
        <p:txBody>
          <a:bodyPr>
            <a:normAutofit/>
          </a:bodyPr>
          <a:lstStyle/>
          <a:p>
            <a:pPr marL="0" indent="0" algn="l">
              <a:buNone/>
            </a:pPr>
            <a:r>
              <a:rPr lang="en-US" sz="2000" b="1" dirty="0"/>
              <a:t>An Outline of Steps:</a:t>
            </a:r>
          </a:p>
          <a:p>
            <a:pPr marL="285750" indent="-285750" algn="l">
              <a:buFont typeface="Wingdings" panose="05000000000000000000" pitchFamily="2" charset="2"/>
              <a:buChar char="ü"/>
            </a:pPr>
            <a:r>
              <a:rPr lang="en-US" dirty="0"/>
              <a:t>Register and Create an Account</a:t>
            </a:r>
          </a:p>
          <a:p>
            <a:pPr marL="285750" indent="-285750" algn="l">
              <a:buFont typeface="Wingdings" panose="05000000000000000000" pitchFamily="2" charset="2"/>
              <a:buChar char="ü"/>
            </a:pPr>
            <a:r>
              <a:rPr lang="en-US" dirty="0"/>
              <a:t>Application Completion</a:t>
            </a:r>
          </a:p>
          <a:p>
            <a:pPr marL="285750" indent="-285750" algn="l">
              <a:buFont typeface="Wingdings" panose="05000000000000000000" pitchFamily="2" charset="2"/>
              <a:buChar char="ü"/>
            </a:pPr>
            <a:r>
              <a:rPr lang="en-US" dirty="0"/>
              <a:t>Add Contractor/Subcontractor</a:t>
            </a:r>
          </a:p>
          <a:p>
            <a:pPr marL="285750" indent="-285750" algn="l">
              <a:buFont typeface="Wingdings" panose="05000000000000000000" pitchFamily="2" charset="2"/>
              <a:buChar char="ü"/>
            </a:pPr>
            <a:r>
              <a:rPr lang="en-US" dirty="0"/>
              <a:t>Submittals (Supporting Documents)</a:t>
            </a:r>
          </a:p>
          <a:p>
            <a:pPr marL="285750" indent="-285750" algn="l">
              <a:buFont typeface="Wingdings" panose="05000000000000000000" pitchFamily="2" charset="2"/>
              <a:buChar char="ü"/>
            </a:pPr>
            <a:r>
              <a:rPr lang="en-US" dirty="0"/>
              <a:t>Plans Review</a:t>
            </a:r>
          </a:p>
          <a:p>
            <a:pPr marL="285750" indent="-285750" algn="l">
              <a:buFont typeface="Wingdings" panose="05000000000000000000" pitchFamily="2" charset="2"/>
              <a:buChar char="ü"/>
            </a:pPr>
            <a:r>
              <a:rPr lang="en-US" dirty="0"/>
              <a:t>Permit Issuance </a:t>
            </a:r>
          </a:p>
          <a:p>
            <a:pPr marL="285750" indent="-285750" algn="l">
              <a:buFont typeface="Wingdings" panose="05000000000000000000" pitchFamily="2" charset="2"/>
              <a:buChar char="ü"/>
            </a:pPr>
            <a:r>
              <a:rPr lang="en-US" dirty="0"/>
              <a:t>Inspections</a:t>
            </a:r>
          </a:p>
          <a:p>
            <a:pPr marL="285750" indent="-285750" algn="l">
              <a:buFont typeface="Wingdings" panose="05000000000000000000" pitchFamily="2" charset="2"/>
              <a:buChar char="ü"/>
            </a:pPr>
            <a:r>
              <a:rPr lang="en-US" dirty="0"/>
              <a:t>CC/CO (Certificate of Completion/Certificate of Occupancy)</a:t>
            </a:r>
          </a:p>
          <a:p>
            <a:pPr marL="285750" indent="-285750" algn="l">
              <a:buFont typeface="Wingdings" panose="05000000000000000000" pitchFamily="2" charset="2"/>
              <a:buChar char="ü"/>
            </a:pPr>
            <a:endParaRPr lang="en-US" dirty="0"/>
          </a:p>
          <a:p>
            <a:pPr marL="285750" indent="-285750" algn="l">
              <a:buFont typeface="Wingdings" panose="05000000000000000000" pitchFamily="2" charset="2"/>
              <a:buChar char="ü"/>
            </a:pPr>
            <a:endParaRPr lang="en-US" dirty="0"/>
          </a:p>
        </p:txBody>
      </p:sp>
    </p:spTree>
    <p:extLst>
      <p:ext uri="{BB962C8B-B14F-4D97-AF65-F5344CB8AC3E}">
        <p14:creationId xmlns:p14="http://schemas.microsoft.com/office/powerpoint/2010/main" val="3796097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0B696-D677-4C76-BD05-BB0C7E337FAA}"/>
              </a:ext>
            </a:extLst>
          </p:cNvPr>
          <p:cNvSpPr>
            <a:spLocks noGrp="1"/>
          </p:cNvSpPr>
          <p:nvPr>
            <p:ph type="title"/>
          </p:nvPr>
        </p:nvSpPr>
        <p:spPr/>
        <p:txBody>
          <a:bodyPr>
            <a:noAutofit/>
          </a:bodyPr>
          <a:lstStyle/>
          <a:p>
            <a:br>
              <a:rPr lang="en-US" sz="2400" dirty="0"/>
            </a:br>
            <a:r>
              <a:rPr lang="en-US" sz="4000" dirty="0"/>
              <a:t>How to Register in Citizenserve?</a:t>
            </a:r>
            <a:endParaRPr lang="en-US" sz="2400" dirty="0"/>
          </a:p>
        </p:txBody>
      </p:sp>
      <p:sp>
        <p:nvSpPr>
          <p:cNvPr id="3" name="Content Placeholder 2">
            <a:extLst>
              <a:ext uri="{FF2B5EF4-FFF2-40B4-BE49-F238E27FC236}">
                <a16:creationId xmlns:a16="http://schemas.microsoft.com/office/drawing/2014/main" id="{43301598-3D16-4390-9303-362D768705A5}"/>
              </a:ext>
            </a:extLst>
          </p:cNvPr>
          <p:cNvSpPr>
            <a:spLocks noGrp="1"/>
          </p:cNvSpPr>
          <p:nvPr>
            <p:ph idx="1"/>
          </p:nvPr>
        </p:nvSpPr>
        <p:spPr>
          <a:xfrm>
            <a:off x="677334" y="2160589"/>
            <a:ext cx="9282006" cy="3880773"/>
          </a:xfrm>
        </p:spPr>
        <p:txBody>
          <a:bodyPr/>
          <a:lstStyle/>
          <a:p>
            <a:r>
              <a:rPr lang="en-US" dirty="0"/>
              <a:t>-- Building Department Website: </a:t>
            </a:r>
            <a:r>
              <a:rPr lang="en-US" u="sng" dirty="0">
                <a:solidFill>
                  <a:srgbClr val="3333FF"/>
                </a:solidFill>
              </a:rPr>
              <a:t>https://www.buildingdepartment.fs.ucf.edu</a:t>
            </a:r>
          </a:p>
          <a:p>
            <a:r>
              <a:rPr lang="en-US" dirty="0"/>
              <a:t>-- Citizenserve Permitting Software </a:t>
            </a:r>
          </a:p>
          <a:p>
            <a:r>
              <a:rPr lang="en-US" dirty="0"/>
              <a:t>-- Navigate to the Portal:</a:t>
            </a:r>
            <a:r>
              <a:rPr lang="en-US" dirty="0">
                <a:solidFill>
                  <a:srgbClr val="000000"/>
                </a:solidFill>
                <a:latin typeface="Open Sans"/>
              </a:rPr>
              <a:t> </a:t>
            </a:r>
            <a:r>
              <a:rPr lang="en-US" dirty="0">
                <a:solidFill>
                  <a:srgbClr val="3333FF"/>
                </a:solidFill>
                <a:latin typeface="Open Sans"/>
                <a:hlinkClick r:id="rId3">
                  <a:extLst>
                    <a:ext uri="{A12FA001-AC4F-418D-AE19-62706E023703}">
                      <ahyp:hlinkClr xmlns:ahyp="http://schemas.microsoft.com/office/drawing/2018/hyperlinkcolor" val="tx"/>
                    </a:ext>
                  </a:extLst>
                </a:hlinkClick>
              </a:rPr>
              <a:t>http://www.citizenserve.com/ucf</a:t>
            </a:r>
            <a:endParaRPr lang="en-US" dirty="0">
              <a:solidFill>
                <a:srgbClr val="3333FF"/>
              </a:solidFill>
            </a:endParaRPr>
          </a:p>
          <a:p>
            <a:r>
              <a:rPr lang="en-US" dirty="0"/>
              <a:t>-- Follow the Prompts</a:t>
            </a:r>
          </a:p>
          <a:p>
            <a:r>
              <a:rPr lang="en-US" dirty="0"/>
              <a:t>-- Use Email as Username</a:t>
            </a:r>
          </a:p>
          <a:p>
            <a:r>
              <a:rPr lang="en-US" dirty="0"/>
              <a:t>-- Choose Appreciated Contact Type: Contractor, Project Manager, Consultant, etc.</a:t>
            </a:r>
          </a:p>
          <a:p>
            <a:r>
              <a:rPr lang="en-US" dirty="0"/>
              <a:t>-- Make Sure License and COI (Certificate of Insurance) are Up to Date</a:t>
            </a:r>
          </a:p>
          <a:p>
            <a:r>
              <a:rPr lang="en-US" dirty="0"/>
              <a:t>-- Any Contractors Listed on the Application Require a FL License. You May Verify the License via the link </a:t>
            </a:r>
            <a:r>
              <a:rPr lang="en-US" dirty="0">
                <a:hlinkClick r:id="rId4"/>
              </a:rPr>
              <a:t>https://www2.myfloridalicense.com/</a:t>
            </a:r>
            <a:r>
              <a:rPr lang="en-US" dirty="0"/>
              <a:t> </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99287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69F5-5331-4956-BF34-9EEBD122756E}"/>
              </a:ext>
            </a:extLst>
          </p:cNvPr>
          <p:cNvSpPr>
            <a:spLocks noGrp="1"/>
          </p:cNvSpPr>
          <p:nvPr>
            <p:ph type="title"/>
          </p:nvPr>
        </p:nvSpPr>
        <p:spPr/>
        <p:txBody>
          <a:bodyPr/>
          <a:lstStyle/>
          <a:p>
            <a:r>
              <a:rPr lang="en-US" dirty="0"/>
              <a:t>Application Requirement</a:t>
            </a:r>
          </a:p>
        </p:txBody>
      </p:sp>
      <p:sp>
        <p:nvSpPr>
          <p:cNvPr id="3" name="Content Placeholder 2">
            <a:extLst>
              <a:ext uri="{FF2B5EF4-FFF2-40B4-BE49-F238E27FC236}">
                <a16:creationId xmlns:a16="http://schemas.microsoft.com/office/drawing/2014/main" id="{079A65CF-E583-4A5E-9D58-06510EDC5AF9}"/>
              </a:ext>
            </a:extLst>
          </p:cNvPr>
          <p:cNvSpPr>
            <a:spLocks noGrp="1"/>
          </p:cNvSpPr>
          <p:nvPr>
            <p:ph idx="1"/>
          </p:nvPr>
        </p:nvSpPr>
        <p:spPr>
          <a:xfrm>
            <a:off x="677334" y="1735494"/>
            <a:ext cx="9772953" cy="4781370"/>
          </a:xfrm>
        </p:spPr>
        <p:txBody>
          <a:bodyPr/>
          <a:lstStyle/>
          <a:p>
            <a:r>
              <a:rPr lang="en-US" b="1" dirty="0"/>
              <a:t>Application Must be Complete for Approval</a:t>
            </a:r>
          </a:p>
          <a:p>
            <a:r>
              <a:rPr lang="en-US" b="1" u="sng" dirty="0"/>
              <a:t>Contractor</a:t>
            </a:r>
            <a:r>
              <a:rPr lang="en-US" dirty="0"/>
              <a:t>: License and Insurance, Submittals, Inspections, CC/CO, and etc.</a:t>
            </a:r>
          </a:p>
          <a:p>
            <a:r>
              <a:rPr lang="en-US" b="1" u="sng" dirty="0"/>
              <a:t>Applicant</a:t>
            </a:r>
            <a:r>
              <a:rPr lang="en-US" dirty="0"/>
              <a:t>: Has full Access to the Permit (Edit Application, Uploading Files, and etc.)</a:t>
            </a:r>
          </a:p>
          <a:p>
            <a:r>
              <a:rPr lang="en-US" b="1" u="sng" dirty="0"/>
              <a:t>UCF Project Manger</a:t>
            </a:r>
            <a:r>
              <a:rPr lang="en-US" dirty="0"/>
              <a:t>: Responsible to Enter the Work Tags - Division #, Cost Center #, Fund #, Financial Site #, Program #, or PJ # (If Applicable)</a:t>
            </a:r>
          </a:p>
          <a:p>
            <a:r>
              <a:rPr lang="en-US" b="1" u="sng" dirty="0"/>
              <a:t>Pay by Checks (Permit Fees)</a:t>
            </a:r>
            <a:r>
              <a:rPr lang="en-US" dirty="0"/>
              <a:t>: Need to Submit Request for Approval in Citizenserve</a:t>
            </a:r>
          </a:p>
          <a:p>
            <a:r>
              <a:rPr lang="en-US" b="1" u="sng" dirty="0"/>
              <a:t>SFM Fees</a:t>
            </a:r>
            <a:r>
              <a:rPr lang="en-US" dirty="0"/>
              <a:t>: Separated Payment from the Building Department, to be Paid Directly to Tallahassee Office</a:t>
            </a:r>
          </a:p>
          <a:p>
            <a:endParaRPr lang="en-US" dirty="0"/>
          </a:p>
          <a:p>
            <a:endParaRPr lang="en-US" dirty="0"/>
          </a:p>
          <a:p>
            <a:endParaRPr lang="en-US" dirty="0"/>
          </a:p>
        </p:txBody>
      </p:sp>
    </p:spTree>
    <p:extLst>
      <p:ext uri="{BB962C8B-B14F-4D97-AF65-F5344CB8AC3E}">
        <p14:creationId xmlns:p14="http://schemas.microsoft.com/office/powerpoint/2010/main" val="3773084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1C9B1-9CAD-47E5-8833-E30C9D5A02DF}"/>
              </a:ext>
            </a:extLst>
          </p:cNvPr>
          <p:cNvSpPr>
            <a:spLocks noGrp="1"/>
          </p:cNvSpPr>
          <p:nvPr>
            <p:ph type="title"/>
          </p:nvPr>
        </p:nvSpPr>
        <p:spPr>
          <a:xfrm>
            <a:off x="606996" y="1142162"/>
            <a:ext cx="8596668" cy="1320800"/>
          </a:xfrm>
        </p:spPr>
        <p:txBody>
          <a:bodyPr>
            <a:normAutofit/>
          </a:bodyPr>
          <a:lstStyle/>
          <a:p>
            <a:r>
              <a:rPr lang="en-US" sz="3200" dirty="0"/>
              <a:t>License and COI (Certificate of Insurance)</a:t>
            </a:r>
          </a:p>
        </p:txBody>
      </p:sp>
      <p:sp>
        <p:nvSpPr>
          <p:cNvPr id="3" name="Content Placeholder 2">
            <a:extLst>
              <a:ext uri="{FF2B5EF4-FFF2-40B4-BE49-F238E27FC236}">
                <a16:creationId xmlns:a16="http://schemas.microsoft.com/office/drawing/2014/main" id="{9F9EDC79-F66D-403B-9E71-5DB5759BB25C}"/>
              </a:ext>
            </a:extLst>
          </p:cNvPr>
          <p:cNvSpPr>
            <a:spLocks noGrp="1"/>
          </p:cNvSpPr>
          <p:nvPr>
            <p:ph idx="1"/>
          </p:nvPr>
        </p:nvSpPr>
        <p:spPr/>
        <p:txBody>
          <a:bodyPr/>
          <a:lstStyle/>
          <a:p>
            <a:r>
              <a:rPr lang="en-US" dirty="0"/>
              <a:t>License and COI Expiration Date Must be Up to Date</a:t>
            </a:r>
          </a:p>
          <a:p>
            <a:r>
              <a:rPr lang="en-US" dirty="0">
                <a:solidFill>
                  <a:schemeClr val="tx1"/>
                </a:solidFill>
              </a:rPr>
              <a:t>Contractors Need to Review UCF Requirement of </a:t>
            </a:r>
            <a:r>
              <a:rPr lang="en-US" dirty="0">
                <a:solidFill>
                  <a:srgbClr val="0000FF"/>
                </a:solidFill>
                <a:hlinkClick r:id="rId3">
                  <a:extLst>
                    <a:ext uri="{A12FA001-AC4F-418D-AE19-62706E023703}">
                      <ahyp:hlinkClr xmlns:ahyp="http://schemas.microsoft.com/office/drawing/2018/hyperlinkcolor" val="tx"/>
                    </a:ext>
                  </a:extLst>
                </a:hlinkClick>
              </a:rPr>
              <a:t>Certificate of Insurance</a:t>
            </a:r>
            <a:r>
              <a:rPr lang="en-US" dirty="0">
                <a:solidFill>
                  <a:srgbClr val="0000FF"/>
                </a:solidFill>
              </a:rPr>
              <a:t> </a:t>
            </a:r>
            <a:r>
              <a:rPr lang="en-US" dirty="0">
                <a:solidFill>
                  <a:schemeClr val="tx1"/>
                </a:solidFill>
              </a:rPr>
              <a:t>and Attach COI to Their Account! (Use the link “Update My Information”)</a:t>
            </a:r>
          </a:p>
          <a:p>
            <a:r>
              <a:rPr lang="en-US" dirty="0">
                <a:solidFill>
                  <a:schemeClr val="tx1"/>
                </a:solidFill>
              </a:rPr>
              <a:t>The Certificate Holder on Each Provided MUST be the University. </a:t>
            </a:r>
            <a:br>
              <a:rPr lang="en-US" dirty="0">
                <a:solidFill>
                  <a:schemeClr val="tx1"/>
                </a:solidFill>
              </a:rPr>
            </a:br>
            <a:r>
              <a:rPr lang="en-US" dirty="0">
                <a:solidFill>
                  <a:schemeClr val="tx1"/>
                </a:solidFill>
              </a:rPr>
              <a:t>Please Use Standard Holder’s Address.</a:t>
            </a:r>
            <a:br>
              <a:rPr lang="en-US" dirty="0">
                <a:solidFill>
                  <a:schemeClr val="tx1"/>
                </a:solidFill>
              </a:rPr>
            </a:br>
            <a:br>
              <a:rPr lang="en-US" dirty="0">
                <a:solidFill>
                  <a:schemeClr val="tx1"/>
                </a:solidFill>
              </a:rPr>
            </a:br>
            <a:r>
              <a:rPr lang="en-US" dirty="0">
                <a:solidFill>
                  <a:schemeClr val="tx1"/>
                </a:solidFill>
              </a:rPr>
              <a:t>        University of Central Florida Board of Trustees </a:t>
            </a:r>
            <a:br>
              <a:rPr lang="en-US" dirty="0">
                <a:solidFill>
                  <a:schemeClr val="tx1"/>
                </a:solidFill>
              </a:rPr>
            </a:br>
            <a:r>
              <a:rPr lang="en-US" dirty="0">
                <a:solidFill>
                  <a:schemeClr val="tx1"/>
                </a:solidFill>
              </a:rPr>
              <a:t>		ATTN: 	Risk Management </a:t>
            </a:r>
            <a:br>
              <a:rPr lang="en-US" dirty="0">
                <a:solidFill>
                  <a:schemeClr val="tx1"/>
                </a:solidFill>
              </a:rPr>
            </a:br>
            <a:r>
              <a:rPr lang="en-US" dirty="0">
                <a:solidFill>
                  <a:schemeClr val="tx1"/>
                </a:solidFill>
              </a:rPr>
              <a:t>		4365 Andromeda Loop N. MH 328 </a:t>
            </a:r>
            <a:br>
              <a:rPr lang="en-US" dirty="0">
                <a:solidFill>
                  <a:schemeClr val="tx1"/>
                </a:solidFill>
              </a:rPr>
            </a:br>
            <a:r>
              <a:rPr lang="en-US" dirty="0">
                <a:solidFill>
                  <a:schemeClr val="tx1"/>
                </a:solidFill>
              </a:rPr>
              <a:t>		Orlando, FL 32816-0001</a:t>
            </a:r>
            <a:br>
              <a:rPr lang="en-US" dirty="0">
                <a:solidFill>
                  <a:schemeClr val="tx1"/>
                </a:solidFill>
              </a:rPr>
            </a:br>
            <a:endParaRPr lang="en-US" dirty="0"/>
          </a:p>
          <a:p>
            <a:endParaRPr lang="en-US" dirty="0"/>
          </a:p>
        </p:txBody>
      </p:sp>
    </p:spTree>
    <p:extLst>
      <p:ext uri="{BB962C8B-B14F-4D97-AF65-F5344CB8AC3E}">
        <p14:creationId xmlns:p14="http://schemas.microsoft.com/office/powerpoint/2010/main" val="3080996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51E66-EC1C-400D-A802-9BA75B0B3BEF}"/>
              </a:ext>
            </a:extLst>
          </p:cNvPr>
          <p:cNvSpPr>
            <a:spLocks noGrp="1"/>
          </p:cNvSpPr>
          <p:nvPr>
            <p:ph type="title"/>
          </p:nvPr>
        </p:nvSpPr>
        <p:spPr/>
        <p:txBody>
          <a:bodyPr/>
          <a:lstStyle/>
          <a:p>
            <a:r>
              <a:rPr lang="en-US" dirty="0"/>
              <a:t>Documents Submittals/Permit Issuance</a:t>
            </a:r>
          </a:p>
        </p:txBody>
      </p:sp>
      <p:sp>
        <p:nvSpPr>
          <p:cNvPr id="3" name="Content Placeholder 2">
            <a:extLst>
              <a:ext uri="{FF2B5EF4-FFF2-40B4-BE49-F238E27FC236}">
                <a16:creationId xmlns:a16="http://schemas.microsoft.com/office/drawing/2014/main" id="{2BE9DD13-DB8F-41CB-B022-F2FBBEED0FB7}"/>
              </a:ext>
            </a:extLst>
          </p:cNvPr>
          <p:cNvSpPr>
            <a:spLocks noGrp="1"/>
          </p:cNvSpPr>
          <p:nvPr>
            <p:ph idx="1"/>
          </p:nvPr>
        </p:nvSpPr>
        <p:spPr>
          <a:xfrm>
            <a:off x="677334" y="1828801"/>
            <a:ext cx="8596668" cy="4212562"/>
          </a:xfrm>
        </p:spPr>
        <p:txBody>
          <a:bodyPr>
            <a:normAutofit/>
          </a:bodyPr>
          <a:lstStyle/>
          <a:p>
            <a:pPr>
              <a:buFont typeface="Wingdings" panose="05000000000000000000" pitchFamily="2" charset="2"/>
              <a:buChar char="Ø"/>
            </a:pPr>
            <a:r>
              <a:rPr lang="en-US" dirty="0"/>
              <a:t>Electronic Plans Must be in </a:t>
            </a:r>
            <a:r>
              <a:rPr lang="en-US" b="1" u="sng" dirty="0"/>
              <a:t>PDF</a:t>
            </a:r>
            <a:r>
              <a:rPr lang="en-US" dirty="0"/>
              <a:t> Format</a:t>
            </a:r>
          </a:p>
          <a:p>
            <a:pPr>
              <a:buFont typeface="Wingdings" panose="05000000000000000000" pitchFamily="2" charset="2"/>
              <a:buChar char="Ø"/>
            </a:pPr>
            <a:r>
              <a:rPr lang="en-US" dirty="0"/>
              <a:t>Acceptable in </a:t>
            </a:r>
            <a:r>
              <a:rPr lang="en-US" b="1" dirty="0"/>
              <a:t>Jpg</a:t>
            </a:r>
            <a:r>
              <a:rPr lang="en-US" dirty="0"/>
              <a:t> (Photos)</a:t>
            </a:r>
          </a:p>
          <a:p>
            <a:pPr>
              <a:buFont typeface="Wingdings" panose="05000000000000000000" pitchFamily="2" charset="2"/>
              <a:buChar char="Ø"/>
            </a:pPr>
            <a:r>
              <a:rPr lang="en-US" b="1" u="sng" dirty="0"/>
              <a:t>NO</a:t>
            </a:r>
            <a:r>
              <a:rPr lang="en-US" dirty="0"/>
              <a:t> Zip File, Portfolio (Combined PDF File) – Cannot be Opened and Stamped</a:t>
            </a:r>
          </a:p>
          <a:p>
            <a:pPr>
              <a:buFont typeface="Wingdings" panose="05000000000000000000" pitchFamily="2" charset="2"/>
              <a:buChar char="Ø"/>
            </a:pPr>
            <a:r>
              <a:rPr lang="en-US" b="1" u="sng" dirty="0"/>
              <a:t>SFM Application</a:t>
            </a:r>
            <a:r>
              <a:rPr lang="en-US" b="1" dirty="0"/>
              <a:t> </a:t>
            </a:r>
            <a:r>
              <a:rPr lang="en-US" dirty="0"/>
              <a:t>is Needed if Applicable. You Can Save the Form on Your Computer for Future Use</a:t>
            </a:r>
          </a:p>
          <a:p>
            <a:pPr>
              <a:buFont typeface="Wingdings" panose="05000000000000000000" pitchFamily="2" charset="2"/>
              <a:buChar char="Ø"/>
            </a:pPr>
            <a:r>
              <a:rPr lang="en-US" b="1" u="sng" dirty="0"/>
              <a:t>Where to Find It?</a:t>
            </a:r>
            <a:r>
              <a:rPr lang="en-US" b="1" dirty="0"/>
              <a:t> </a:t>
            </a:r>
          </a:p>
          <a:p>
            <a:pPr lvl="1">
              <a:buFont typeface="Arial" panose="020B0604020202020204" pitchFamily="34" charset="0"/>
              <a:buChar char="•"/>
            </a:pPr>
            <a:r>
              <a:rPr lang="en-US" dirty="0"/>
              <a:t>Go to Building Department Website and Click the Link “State Fire Marshall’s Office”</a:t>
            </a:r>
          </a:p>
          <a:p>
            <a:pPr lvl="1">
              <a:buFont typeface="Arial" panose="020B0604020202020204" pitchFamily="34" charset="0"/>
              <a:buChar char="•"/>
            </a:pPr>
            <a:r>
              <a:rPr lang="en-US" dirty="0"/>
              <a:t>Click on “Plans Review”; click on “Submit Paper Plans for Review”, click on “Paper Plans Review Application”</a:t>
            </a:r>
            <a:endParaRPr lang="en-US" sz="1000" dirty="0"/>
          </a:p>
          <a:p>
            <a:pPr>
              <a:buFont typeface="Wingdings" panose="05000000000000000000" pitchFamily="2" charset="2"/>
              <a:buChar char="Ø"/>
            </a:pPr>
            <a:r>
              <a:rPr lang="en-US" b="1" u="sng" dirty="0"/>
              <a:t>Permit Issuance: </a:t>
            </a:r>
            <a:r>
              <a:rPr lang="en-US" dirty="0"/>
              <a:t>No Outstanding Fees, Plans Approved, License and COI are Up to Date for All Contractors, No Other Conditions</a:t>
            </a:r>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967025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F49E6-5483-4506-830A-37A135EC6DBE}"/>
              </a:ext>
            </a:extLst>
          </p:cNvPr>
          <p:cNvSpPr>
            <a:spLocks noGrp="1"/>
          </p:cNvSpPr>
          <p:nvPr>
            <p:ph type="title"/>
          </p:nvPr>
        </p:nvSpPr>
        <p:spPr>
          <a:xfrm>
            <a:off x="677334" y="609600"/>
            <a:ext cx="8596668" cy="846922"/>
          </a:xfrm>
        </p:spPr>
        <p:txBody>
          <a:bodyPr>
            <a:normAutofit fontScale="90000"/>
          </a:bodyPr>
          <a:lstStyle/>
          <a:p>
            <a:r>
              <a:rPr lang="en-US" dirty="0"/>
              <a:t>Plans Review Timeframes – Per Submission</a:t>
            </a:r>
          </a:p>
        </p:txBody>
      </p:sp>
      <p:sp>
        <p:nvSpPr>
          <p:cNvPr id="7" name="Rectangle 6">
            <a:extLst>
              <a:ext uri="{FF2B5EF4-FFF2-40B4-BE49-F238E27FC236}">
                <a16:creationId xmlns:a16="http://schemas.microsoft.com/office/drawing/2014/main" id="{440A96FA-45EC-4DC2-86CB-CE427FE7A54A}"/>
              </a:ext>
            </a:extLst>
          </p:cNvPr>
          <p:cNvSpPr/>
          <p:nvPr/>
        </p:nvSpPr>
        <p:spPr>
          <a:xfrm>
            <a:off x="979714" y="4007502"/>
            <a:ext cx="7455160" cy="7661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Over $ 8 Million in Project Cost: 20 Working Days</a:t>
            </a:r>
          </a:p>
          <a:p>
            <a:pPr algn="ctr"/>
            <a:endParaRPr lang="en-US" dirty="0"/>
          </a:p>
        </p:txBody>
      </p:sp>
      <p:sp>
        <p:nvSpPr>
          <p:cNvPr id="8" name="Rectangle 7">
            <a:extLst>
              <a:ext uri="{FF2B5EF4-FFF2-40B4-BE49-F238E27FC236}">
                <a16:creationId xmlns:a16="http://schemas.microsoft.com/office/drawing/2014/main" id="{77C1D617-0B2D-41BF-8D45-B083EC366B93}"/>
              </a:ext>
            </a:extLst>
          </p:cNvPr>
          <p:cNvSpPr/>
          <p:nvPr/>
        </p:nvSpPr>
        <p:spPr>
          <a:xfrm>
            <a:off x="979714" y="5273623"/>
            <a:ext cx="7455160" cy="7661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State Fire Marshal (SFM): 40 Calendar Days</a:t>
            </a:r>
          </a:p>
        </p:txBody>
      </p:sp>
      <p:sp>
        <p:nvSpPr>
          <p:cNvPr id="9" name="Rectangle 8">
            <a:extLst>
              <a:ext uri="{FF2B5EF4-FFF2-40B4-BE49-F238E27FC236}">
                <a16:creationId xmlns:a16="http://schemas.microsoft.com/office/drawing/2014/main" id="{DCB44022-6A5D-40CE-BBE4-B347902717F3}"/>
              </a:ext>
            </a:extLst>
          </p:cNvPr>
          <p:cNvSpPr/>
          <p:nvPr/>
        </p:nvSpPr>
        <p:spPr>
          <a:xfrm>
            <a:off x="979714" y="2751174"/>
            <a:ext cx="7455160" cy="7563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Over $2 Million to $8 Million in Project Cost: 15 Working Days  </a:t>
            </a:r>
          </a:p>
        </p:txBody>
      </p:sp>
      <p:sp>
        <p:nvSpPr>
          <p:cNvPr id="10" name="Rectangle 9">
            <a:extLst>
              <a:ext uri="{FF2B5EF4-FFF2-40B4-BE49-F238E27FC236}">
                <a16:creationId xmlns:a16="http://schemas.microsoft.com/office/drawing/2014/main" id="{638BF5CE-B4F7-4441-AAB0-E0362CCD4A09}"/>
              </a:ext>
            </a:extLst>
          </p:cNvPr>
          <p:cNvSpPr/>
          <p:nvPr/>
        </p:nvSpPr>
        <p:spPr>
          <a:xfrm>
            <a:off x="979714" y="1485053"/>
            <a:ext cx="7455160" cy="7661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Under $2 Million in Project Cost: 7 Working Days</a:t>
            </a:r>
          </a:p>
        </p:txBody>
      </p:sp>
    </p:spTree>
    <p:extLst>
      <p:ext uri="{BB962C8B-B14F-4D97-AF65-F5344CB8AC3E}">
        <p14:creationId xmlns:p14="http://schemas.microsoft.com/office/powerpoint/2010/main" val="1543271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A1EEB-D64C-4980-A3D5-1B308685CF2B}"/>
              </a:ext>
            </a:extLst>
          </p:cNvPr>
          <p:cNvSpPr>
            <a:spLocks noGrp="1"/>
          </p:cNvSpPr>
          <p:nvPr>
            <p:ph type="title"/>
          </p:nvPr>
        </p:nvSpPr>
        <p:spPr/>
        <p:txBody>
          <a:bodyPr/>
          <a:lstStyle/>
          <a:p>
            <a:r>
              <a:rPr lang="en-US" dirty="0"/>
              <a:t>Inspections</a:t>
            </a:r>
            <a:br>
              <a:rPr lang="en-US" dirty="0"/>
            </a:br>
            <a:r>
              <a:rPr lang="en-US" sz="2000" dirty="0"/>
              <a:t>See </a:t>
            </a:r>
            <a:r>
              <a:rPr lang="en-US" sz="2000" dirty="0">
                <a:solidFill>
                  <a:srgbClr val="3333FF"/>
                </a:solidFill>
                <a:hlinkClick r:id="rId3">
                  <a:extLst>
                    <a:ext uri="{A12FA001-AC4F-418D-AE19-62706E023703}">
                      <ahyp:hlinkClr xmlns:ahyp="http://schemas.microsoft.com/office/drawing/2018/hyperlinkcolor" val="tx"/>
                    </a:ext>
                  </a:extLst>
                </a:hlinkClick>
              </a:rPr>
              <a:t>Permitting Procedures </a:t>
            </a:r>
            <a:r>
              <a:rPr lang="en-US" sz="2000" dirty="0"/>
              <a:t>for More detail</a:t>
            </a:r>
            <a:endParaRPr lang="en-US" dirty="0"/>
          </a:p>
        </p:txBody>
      </p:sp>
      <p:sp>
        <p:nvSpPr>
          <p:cNvPr id="3" name="Content Placeholder 2">
            <a:extLst>
              <a:ext uri="{FF2B5EF4-FFF2-40B4-BE49-F238E27FC236}">
                <a16:creationId xmlns:a16="http://schemas.microsoft.com/office/drawing/2014/main" id="{B16205B1-C577-424F-A473-0E3E90D23EB2}"/>
              </a:ext>
            </a:extLst>
          </p:cNvPr>
          <p:cNvSpPr>
            <a:spLocks noGrp="1"/>
          </p:cNvSpPr>
          <p:nvPr>
            <p:ph idx="1"/>
          </p:nvPr>
        </p:nvSpPr>
        <p:spPr>
          <a:xfrm>
            <a:off x="677334" y="2160589"/>
            <a:ext cx="8596668" cy="3880773"/>
          </a:xfrm>
        </p:spPr>
        <p:txBody>
          <a:bodyPr>
            <a:normAutofit fontScale="62500" lnSpcReduction="20000"/>
          </a:bodyPr>
          <a:lstStyle/>
          <a:p>
            <a:r>
              <a:rPr lang="en-US" b="1" u="sng" dirty="0"/>
              <a:t>Regular Time of Inspections</a:t>
            </a:r>
            <a:r>
              <a:rPr lang="en-US" dirty="0"/>
              <a:t>: 8:00am – 4:00pm, Request 48 Hours in Advance</a:t>
            </a:r>
          </a:p>
          <a:p>
            <a:r>
              <a:rPr lang="en-US" b="1" u="sng" dirty="0"/>
              <a:t>SFM Inspection</a:t>
            </a:r>
            <a:r>
              <a:rPr lang="en-US" dirty="0"/>
              <a:t>: Send the Request Form to Your Designated SFM Inspector</a:t>
            </a:r>
          </a:p>
          <a:p>
            <a:r>
              <a:rPr lang="en-US" b="1" u="sng" dirty="0"/>
              <a:t>After Hours Inspection</a:t>
            </a:r>
            <a:r>
              <a:rPr lang="en-US" dirty="0"/>
              <a:t>: $300.00 ($150 Per Hour, 2 Hours Minimum)</a:t>
            </a:r>
          </a:p>
          <a:p>
            <a:r>
              <a:rPr lang="en-US" b="1" u="sng" dirty="0"/>
              <a:t>The Same Day Inspection</a:t>
            </a:r>
            <a:r>
              <a:rPr lang="en-US" dirty="0"/>
              <a:t>: $150.00</a:t>
            </a:r>
          </a:p>
          <a:p>
            <a:r>
              <a:rPr lang="en-US" b="1" u="sng" dirty="0"/>
              <a:t>Reinspection Fee</a:t>
            </a:r>
            <a:r>
              <a:rPr lang="en-US" dirty="0"/>
              <a:t>: $150.00 Can be Paid by Check, No Cash and Credit Card Payments Accepted</a:t>
            </a:r>
          </a:p>
          <a:p>
            <a:r>
              <a:rPr lang="en-US" dirty="0"/>
              <a:t>No further Inspection until Any Outstanding Fees Paid in Full</a:t>
            </a:r>
          </a:p>
          <a:p>
            <a:r>
              <a:rPr lang="en-US" b="1" u="sng" dirty="0"/>
              <a:t>SFM Invoices </a:t>
            </a:r>
            <a:r>
              <a:rPr lang="en-US" dirty="0"/>
              <a:t>to be Paid Directly to the Tallahassee Office</a:t>
            </a:r>
          </a:p>
          <a:p>
            <a:r>
              <a:rPr lang="en-US" b="1" u="sng" dirty="0"/>
              <a:t>Check Payment: </a:t>
            </a:r>
            <a:r>
              <a:rPr lang="en-US" dirty="0"/>
              <a:t>Made Out to UCF or UCF Building Department</a:t>
            </a:r>
          </a:p>
          <a:p>
            <a:pPr marL="0" indent="0">
              <a:buNone/>
            </a:pPr>
            <a:r>
              <a:rPr lang="en-US" dirty="0"/>
              <a:t> </a:t>
            </a:r>
          </a:p>
          <a:p>
            <a:pPr marL="0" indent="0">
              <a:buNone/>
            </a:pPr>
            <a:r>
              <a:rPr lang="en-US" dirty="0"/>
              <a:t>				</a:t>
            </a:r>
            <a:r>
              <a:rPr lang="en-US" b="1" dirty="0"/>
              <a:t>Mail Checks To:</a:t>
            </a:r>
          </a:p>
          <a:p>
            <a:pPr marL="0" indent="0">
              <a:buNone/>
            </a:pPr>
            <a:r>
              <a:rPr lang="en-US" b="1" dirty="0"/>
              <a:t>				UCF Building Department</a:t>
            </a:r>
          </a:p>
          <a:p>
            <a:pPr marL="0" indent="0">
              <a:buNone/>
            </a:pPr>
            <a:r>
              <a:rPr lang="en-US" b="1" dirty="0"/>
              <a:t>				Attn: Ning Li</a:t>
            </a:r>
          </a:p>
          <a:p>
            <a:pPr marL="0" indent="0">
              <a:buNone/>
            </a:pPr>
            <a:r>
              <a:rPr lang="en-US" b="1" dirty="0"/>
              <a:t>				PO Box 163499</a:t>
            </a:r>
          </a:p>
          <a:p>
            <a:pPr marL="0" indent="0">
              <a:buNone/>
            </a:pPr>
            <a:r>
              <a:rPr lang="en-US" b="1" dirty="0"/>
              <a:t>				Orlando, FL 32816-3499</a:t>
            </a:r>
          </a:p>
          <a:p>
            <a:endParaRPr lang="en-US" dirty="0"/>
          </a:p>
          <a:p>
            <a:endParaRPr lang="en-US" dirty="0"/>
          </a:p>
          <a:p>
            <a:endParaRPr lang="en-US" dirty="0"/>
          </a:p>
        </p:txBody>
      </p:sp>
    </p:spTree>
    <p:extLst>
      <p:ext uri="{BB962C8B-B14F-4D97-AF65-F5344CB8AC3E}">
        <p14:creationId xmlns:p14="http://schemas.microsoft.com/office/powerpoint/2010/main" val="2701758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E55F-6141-49FF-A20A-0A207EB66CCF}"/>
              </a:ext>
            </a:extLst>
          </p:cNvPr>
          <p:cNvSpPr>
            <a:spLocks noGrp="1"/>
          </p:cNvSpPr>
          <p:nvPr>
            <p:ph type="title"/>
          </p:nvPr>
        </p:nvSpPr>
        <p:spPr/>
        <p:txBody>
          <a:bodyPr/>
          <a:lstStyle/>
          <a:p>
            <a:r>
              <a:rPr lang="en-US" dirty="0"/>
              <a:t>Must Close Out Permit - CC/CO Request </a:t>
            </a:r>
          </a:p>
        </p:txBody>
      </p:sp>
      <p:sp>
        <p:nvSpPr>
          <p:cNvPr id="3" name="Content Placeholder 2">
            <a:extLst>
              <a:ext uri="{FF2B5EF4-FFF2-40B4-BE49-F238E27FC236}">
                <a16:creationId xmlns:a16="http://schemas.microsoft.com/office/drawing/2014/main" id="{B83544EA-42F2-4DCA-9C78-ECD718A21F2C}"/>
              </a:ext>
            </a:extLst>
          </p:cNvPr>
          <p:cNvSpPr>
            <a:spLocks noGrp="1"/>
          </p:cNvSpPr>
          <p:nvPr>
            <p:ph idx="1"/>
          </p:nvPr>
        </p:nvSpPr>
        <p:spPr>
          <a:xfrm>
            <a:off x="677333" y="1270000"/>
            <a:ext cx="9572977" cy="5311422"/>
          </a:xfrm>
        </p:spPr>
        <p:txBody>
          <a:bodyPr>
            <a:normAutofit/>
          </a:bodyPr>
          <a:lstStyle/>
          <a:p>
            <a:endParaRPr lang="en-US" dirty="0"/>
          </a:p>
          <a:p>
            <a:pPr>
              <a:buFont typeface="Courier New" panose="02070309020205020404" pitchFamily="49" charset="0"/>
              <a:buChar char="o"/>
            </a:pPr>
            <a:endParaRPr lang="en-US" dirty="0"/>
          </a:p>
          <a:p>
            <a:r>
              <a:rPr lang="en-US" sz="2400" dirty="0"/>
              <a:t>Please Keep Permit Active to Avoid being Revoked – Will be Expired after 180 Days Without any Valid Activities</a:t>
            </a:r>
          </a:p>
          <a:p>
            <a:r>
              <a:rPr lang="en-US" sz="2400" dirty="0"/>
              <a:t>Request Extension in Writing and with Justifiable Cause – Submit a Memo thru Citizenserve Under the Project</a:t>
            </a:r>
          </a:p>
          <a:p>
            <a:r>
              <a:rPr lang="en-US" sz="2400" dirty="0"/>
              <a:t>Close out of Permit by Submitting CC/CO Request Using the Link “Apply for CC,CO, or TCO”</a:t>
            </a:r>
          </a:p>
          <a:p>
            <a:pPr lvl="2">
              <a:buFont typeface="Arial" panose="020B0604020202020204" pitchFamily="34" charset="0"/>
              <a:buChar char="•"/>
            </a:pPr>
            <a:r>
              <a:rPr lang="en-US" sz="2400" dirty="0"/>
              <a:t>All Required Inspections Must be Passed</a:t>
            </a:r>
          </a:p>
          <a:p>
            <a:pPr lvl="2">
              <a:buFont typeface="Arial" panose="020B0604020202020204" pitchFamily="34" charset="0"/>
              <a:buChar char="•"/>
            </a:pPr>
            <a:r>
              <a:rPr lang="en-US" sz="2400" dirty="0"/>
              <a:t>All Conditions are Compiled</a:t>
            </a:r>
          </a:p>
          <a:p>
            <a:pPr lvl="2">
              <a:buFont typeface="Arial" panose="020B0604020202020204" pitchFamily="34" charset="0"/>
              <a:buChar char="•"/>
            </a:pPr>
            <a:r>
              <a:rPr lang="en-US" sz="2400" dirty="0"/>
              <a:t>Receive the Certificate of Completion/Occupancy</a:t>
            </a:r>
          </a:p>
          <a:p>
            <a:pPr marL="914400" lvl="2" indent="0">
              <a:buNone/>
            </a:pPr>
            <a:endParaRPr lang="en-US" sz="2400" dirty="0"/>
          </a:p>
          <a:p>
            <a:pPr lvl="2">
              <a:buFont typeface="Arial" panose="020B0604020202020204" pitchFamily="34" charset="0"/>
              <a:buChar char="•"/>
            </a:pPr>
            <a:endParaRPr lang="en-US" sz="2400" dirty="0"/>
          </a:p>
          <a:p>
            <a:pPr marL="0" indent="0">
              <a:buNone/>
            </a:pPr>
            <a:endParaRPr lang="en-US" sz="2800" dirty="0"/>
          </a:p>
        </p:txBody>
      </p:sp>
    </p:spTree>
    <p:extLst>
      <p:ext uri="{BB962C8B-B14F-4D97-AF65-F5344CB8AC3E}">
        <p14:creationId xmlns:p14="http://schemas.microsoft.com/office/powerpoint/2010/main" val="117865567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44654</TotalTime>
  <Words>1056</Words>
  <Application>Microsoft Office PowerPoint</Application>
  <PresentationFormat>Widescreen</PresentationFormat>
  <Paragraphs>116</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Courier New</vt:lpstr>
      <vt:lpstr>Open Sans</vt:lpstr>
      <vt:lpstr>Trebuchet MS</vt:lpstr>
      <vt:lpstr>Wingdings</vt:lpstr>
      <vt:lpstr>Wingdings 3</vt:lpstr>
      <vt:lpstr>Facet</vt:lpstr>
      <vt:lpstr>Permitting In Citizenserve https://www.citizenserve.com </vt:lpstr>
      <vt:lpstr>Finding Yourself Overwhelmed and Confused by Permitting Process in Citizenserve?</vt:lpstr>
      <vt:lpstr> How to Register in Citizenserve?</vt:lpstr>
      <vt:lpstr>Application Requirement</vt:lpstr>
      <vt:lpstr>License and COI (Certificate of Insurance)</vt:lpstr>
      <vt:lpstr>Documents Submittals/Permit Issuance</vt:lpstr>
      <vt:lpstr>Plans Review Timeframes – Per Submission</vt:lpstr>
      <vt:lpstr>Inspections See Permitting Procedures for More detail</vt:lpstr>
      <vt:lpstr>Must Close Out Permit - CC/CO Request </vt:lpstr>
      <vt:lpstr>Building Department Team https://www.buildingdepartment.fs.ucf.edu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Permitting In Citizenserve</dc:title>
  <dc:creator>Ning Li</dc:creator>
  <cp:lastModifiedBy>Ning Li</cp:lastModifiedBy>
  <cp:revision>108</cp:revision>
  <cp:lastPrinted>2023-03-09T12:37:32Z</cp:lastPrinted>
  <dcterms:created xsi:type="dcterms:W3CDTF">2023-01-31T12:59:08Z</dcterms:created>
  <dcterms:modified xsi:type="dcterms:W3CDTF">2025-03-03T19:39:13Z</dcterms:modified>
</cp:coreProperties>
</file>