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9" r:id="rId7"/>
    <p:sldId id="263" r:id="rId8"/>
    <p:sldId id="258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p.ucf.edu/resources/electrical-panel-form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A9D1-A86C-4514-82F3-CF1B5781F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Electrical Submittal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F0393-24E2-4FDF-8515-E2F54FD6A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 review</a:t>
            </a:r>
          </a:p>
        </p:txBody>
      </p:sp>
    </p:spTree>
    <p:extLst>
      <p:ext uri="{BB962C8B-B14F-4D97-AF65-F5344CB8AC3E}">
        <p14:creationId xmlns:p14="http://schemas.microsoft.com/office/powerpoint/2010/main" val="14656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8C80-E96F-4DB1-A7A7-23EA7228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0" y="425557"/>
            <a:ext cx="9404723" cy="1400530"/>
          </a:xfrm>
        </p:spPr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12BA3-48FC-4936-AFED-5C6D06D6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6" y="1981200"/>
            <a:ext cx="3395845" cy="576262"/>
          </a:xfrm>
        </p:spPr>
        <p:txBody>
          <a:bodyPr/>
          <a:lstStyle/>
          <a:p>
            <a:r>
              <a:rPr lang="en-US" dirty="0"/>
              <a:t>Wire size/Ampacity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4B3E1-DF63-4551-9F5B-38FAA77668F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Wire sizes and their allowable ampacities can be found in the NEC Table 310.16 for raceways with NOT MORE THAN 3 current carrying conductors.  </a:t>
            </a:r>
          </a:p>
          <a:p>
            <a:r>
              <a:rPr lang="en-US" dirty="0"/>
              <a:t>If raceway has MORE THAN 3 current carrying conductors apply the adjustment factors found in NEC Table 310.15(C)(1)</a:t>
            </a:r>
          </a:p>
          <a:p>
            <a:r>
              <a:rPr lang="en-US" dirty="0"/>
              <a:t>Wires must be protected by overcurrent device not exceeding its allowable ampacity(NEC 240.4)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3F2DC-05BF-4512-A8F7-F78958BEF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3106" y="1981200"/>
            <a:ext cx="2936241" cy="576262"/>
          </a:xfrm>
        </p:spPr>
        <p:txBody>
          <a:bodyPr/>
          <a:lstStyle/>
          <a:p>
            <a:r>
              <a:rPr lang="en-US" dirty="0"/>
              <a:t>Conduit size/fill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CEB768-8F50-46F2-974D-3530623EFE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NEC Chapter 9</a:t>
            </a:r>
          </a:p>
          <a:p>
            <a:endParaRPr lang="en-US" dirty="0"/>
          </a:p>
          <a:p>
            <a:r>
              <a:rPr lang="en-US" dirty="0"/>
              <a:t>Over 2 conductors, conduits can use UP TO 40% cross sectional area of conduit</a:t>
            </a:r>
          </a:p>
          <a:p>
            <a:r>
              <a:rPr lang="en-US" dirty="0"/>
              <a:t>Grounding conductor shall be counted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73B8FF-6319-42C1-BD5F-39B4A79C2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958412"/>
            <a:ext cx="3811886" cy="576262"/>
          </a:xfrm>
        </p:spPr>
        <p:txBody>
          <a:bodyPr/>
          <a:lstStyle/>
          <a:p>
            <a:r>
              <a:rPr lang="en-US" dirty="0"/>
              <a:t>Panel and Breaker Size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A03D7D-B472-4679-9EEF-840DA1A87C6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NEC 408.30/NEC 240.4</a:t>
            </a:r>
          </a:p>
          <a:p>
            <a:endParaRPr lang="en-US" dirty="0"/>
          </a:p>
          <a:p>
            <a:r>
              <a:rPr lang="en-US" dirty="0"/>
              <a:t>The panel board must have a rating GREATER than the load</a:t>
            </a:r>
          </a:p>
          <a:p>
            <a:endParaRPr lang="en-US" dirty="0"/>
          </a:p>
          <a:p>
            <a:r>
              <a:rPr lang="en-US" dirty="0"/>
              <a:t>The OCPD(Main Breaker) must be GREATER than load but LOWER OR EQUAL TO the panel rating</a:t>
            </a:r>
          </a:p>
          <a:p>
            <a:endParaRPr lang="en-US" dirty="0"/>
          </a:p>
          <a:p>
            <a:r>
              <a:rPr lang="en-US" dirty="0"/>
              <a:t>The load can NOT be greater than rating of the panel and main breaker</a:t>
            </a:r>
          </a:p>
        </p:txBody>
      </p:sp>
    </p:spTree>
    <p:extLst>
      <p:ext uri="{BB962C8B-B14F-4D97-AF65-F5344CB8AC3E}">
        <p14:creationId xmlns:p14="http://schemas.microsoft.com/office/powerpoint/2010/main" val="132437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77DC-F954-4334-8950-4EB849C6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98980" cy="1560810"/>
          </a:xfrm>
        </p:spPr>
        <p:txBody>
          <a:bodyPr/>
          <a:lstStyle/>
          <a:p>
            <a:r>
              <a:rPr lang="en-US" sz="4000" dirty="0"/>
              <a:t>Automatic Transfer Switches(ATS) and Separately Derived Systems(SDS)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541D-0DEF-4579-B96D-198D7004F4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Replacing or installing a new or existing transformer/generator/ATS</a:t>
            </a:r>
          </a:p>
          <a:p>
            <a:pPr marL="0" indent="0">
              <a:buNone/>
            </a:pPr>
            <a:r>
              <a:rPr lang="en-US" dirty="0"/>
              <a:t>GENERATORS ARE ONLY CONSIDERED SDS WHEN SWITCHING THE NEUTRAL AT THE 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contractor or EOR must provide a grounding detail showing existing grounding conditions as well as intended  grounding and bonding connections for the new work.  	</a:t>
            </a:r>
          </a:p>
          <a:p>
            <a:pPr marL="0" indent="0">
              <a:buNone/>
            </a:pPr>
            <a:r>
              <a:rPr lang="en-US" dirty="0"/>
              <a:t>These details should include the  location of the main bonding jumper(if applicable) and the size of the MBJ as well as the size of the ungrounded conductors.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AFC23B-4E32-4314-9AD3-0DB2009FC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386054"/>
            <a:ext cx="4395788" cy="35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3A9D-0D24-4930-BA2A-57B20E4D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82" y="2641596"/>
            <a:ext cx="5092906" cy="1574808"/>
          </a:xfrm>
        </p:spPr>
        <p:txBody>
          <a:bodyPr/>
          <a:lstStyle/>
          <a:p>
            <a:r>
              <a:rPr lang="en-US" dirty="0"/>
              <a:t>When is an Electrical Permit Required?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96184-3BD5-4307-B6CE-368775D6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14" y="1495909"/>
            <a:ext cx="4938168" cy="38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917E-575C-47CB-BD8A-527DBA01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734" y="2850708"/>
            <a:ext cx="1254315" cy="1156581"/>
          </a:xfrm>
        </p:spPr>
        <p:txBody>
          <a:bodyPr/>
          <a:lstStyle/>
          <a:p>
            <a:r>
              <a:rPr lang="en-US" dirty="0"/>
              <a:t>Yes.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3984C5-3E0A-4627-B29E-F40322967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" t="746" r="2387" b="-1"/>
          <a:stretch/>
        </p:blipFill>
        <p:spPr>
          <a:xfrm>
            <a:off x="5267130" y="1351304"/>
            <a:ext cx="6228670" cy="41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5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317A-137A-4204-8C98-5DA4D4A3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to Electrical Permits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926F-BDF9-4E56-8483-8CB7939D4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Replacing Switches and Receptacles Only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702C7-4C40-4259-ACEF-8241992D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599"/>
            <a:ext cx="5333702" cy="4411301"/>
          </a:xfrm>
        </p:spPr>
        <p:txBody>
          <a:bodyPr/>
          <a:lstStyle/>
          <a:p>
            <a:r>
              <a:rPr lang="en-US" dirty="0"/>
              <a:t>Like for Like direct swaps of single device(Light switch or 120V receptacle) </a:t>
            </a:r>
          </a:p>
          <a:p>
            <a:r>
              <a:rPr lang="en-US" dirty="0"/>
              <a:t>Like for like Breaker swap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7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91E8-FB3F-446E-B0D3-7EF749AF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Calculation</a:t>
            </a:r>
            <a:br>
              <a:rPr lang="en-US" dirty="0"/>
            </a:br>
            <a:r>
              <a:rPr lang="en-US" sz="3600" dirty="0"/>
              <a:t>(NEC 220)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41C0-7EF2-4E17-BC0C-4187AC16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Needed</a:t>
            </a:r>
          </a:p>
          <a:p>
            <a:pPr lvl="1"/>
            <a:r>
              <a:rPr lang="en-US" dirty="0"/>
              <a:t>New load added to existing circuit(circuit extension)</a:t>
            </a:r>
          </a:p>
          <a:p>
            <a:pPr lvl="1"/>
            <a:r>
              <a:rPr lang="en-US" dirty="0"/>
              <a:t>New load added to existing panel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NOT Needed</a:t>
            </a:r>
          </a:p>
          <a:p>
            <a:pPr lvl="1"/>
            <a:r>
              <a:rPr lang="en-US" dirty="0"/>
              <a:t>Decrease in load(Lights converting to LED, etc.)</a:t>
            </a:r>
          </a:p>
          <a:p>
            <a:pPr lvl="1"/>
            <a:r>
              <a:rPr lang="en-US" dirty="0"/>
              <a:t>Like for Like replacements(Provide existing and new ratings to show no increase)</a:t>
            </a:r>
          </a:p>
        </p:txBody>
      </p:sp>
    </p:spTree>
    <p:extLst>
      <p:ext uri="{BB962C8B-B14F-4D97-AF65-F5344CB8AC3E}">
        <p14:creationId xmlns:p14="http://schemas.microsoft.com/office/powerpoint/2010/main" val="95805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A238-C4BD-4C37-8091-F1845091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22" y="1854192"/>
            <a:ext cx="5667391" cy="1574808"/>
          </a:xfrm>
        </p:spPr>
        <p:txBody>
          <a:bodyPr/>
          <a:lstStyle/>
          <a:p>
            <a:r>
              <a:rPr lang="en-US" dirty="0"/>
              <a:t>Panel Calculation Form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6C4F585-8376-4E05-888C-64EBEBBDD2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06" r="1306"/>
          <a:stretch>
            <a:fillRect/>
          </a:stretch>
        </p:blipFill>
        <p:spPr>
          <a:xfrm>
            <a:off x="6509612" y="1371600"/>
            <a:ext cx="3200400" cy="457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E07D0-D28D-4B20-8C5F-AAFF97636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Where to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https://fp.ucf.edu/resources/electrical-panel-forms/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10B5F-87E9-449E-AF57-9B138435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931" y="2881530"/>
            <a:ext cx="1910843" cy="20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B22B-CB7F-473C-AFA0-FA6AC48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416408" cy="1271213"/>
          </a:xfrm>
        </p:spPr>
        <p:txBody>
          <a:bodyPr/>
          <a:lstStyle/>
          <a:p>
            <a:r>
              <a:rPr lang="en-US" dirty="0"/>
              <a:t>Panel Calc Info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9860C-EFE3-4F0F-A8B3-F426EB12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003" y="2088347"/>
            <a:ext cx="4396338" cy="576262"/>
          </a:xfrm>
        </p:spPr>
        <p:txBody>
          <a:bodyPr/>
          <a:lstStyle/>
          <a:p>
            <a:r>
              <a:rPr lang="en-US" dirty="0"/>
              <a:t>OCPD/PANEL/Circuits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D76DA4-A0BF-487F-A650-69C371687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313" y="2899709"/>
            <a:ext cx="4395787" cy="29715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7317C-9231-4A6F-8D3D-BEB0C6A1D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9550" y="1723931"/>
            <a:ext cx="4396339" cy="576262"/>
          </a:xfrm>
        </p:spPr>
        <p:txBody>
          <a:bodyPr/>
          <a:lstStyle/>
          <a:p>
            <a:r>
              <a:rPr lang="en-US" dirty="0"/>
              <a:t>Load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20781E-5A57-45D0-A29D-9C4641FB13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39063" y="2514600"/>
            <a:ext cx="3427012" cy="37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7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4FE0-D85C-45F9-BDE9-9C6E3922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42" y="-47035"/>
            <a:ext cx="8538336" cy="1447800"/>
          </a:xfrm>
        </p:spPr>
        <p:txBody>
          <a:bodyPr/>
          <a:lstStyle/>
          <a:p>
            <a:r>
              <a:rPr lang="en-US" sz="4000" dirty="0"/>
              <a:t>Panel Calc Required Information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D435CF-4751-4691-9A8A-87499391E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941" y="2111878"/>
            <a:ext cx="6369144" cy="34324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EF6B5-858C-4F75-B799-51278C0EF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497" y="1638677"/>
            <a:ext cx="4599816" cy="4836013"/>
          </a:xfrm>
        </p:spPr>
        <p:txBody>
          <a:bodyPr>
            <a:noAutofit/>
          </a:bodyPr>
          <a:lstStyle/>
          <a:p>
            <a:r>
              <a:rPr lang="en-US" sz="1200" b="1" dirty="0"/>
              <a:t>Main Breaker Rating(NEC 408.30 &amp; 408.36)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Breaker protecting/feeding panel</a:t>
            </a:r>
          </a:p>
          <a:p>
            <a:r>
              <a:rPr lang="en-US" sz="1200" b="1" dirty="0"/>
              <a:t>Panel Size(NEC 408)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Rating of panel in amps</a:t>
            </a:r>
          </a:p>
          <a:p>
            <a:r>
              <a:rPr lang="en-US" sz="1200" b="1" dirty="0"/>
              <a:t>Fed From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Location of main breaker</a:t>
            </a:r>
          </a:p>
          <a:p>
            <a:r>
              <a:rPr lang="en-US" sz="1200" b="1" dirty="0"/>
              <a:t>Circuit Description</a:t>
            </a:r>
          </a:p>
          <a:p>
            <a:r>
              <a:rPr lang="en-US" sz="1200" b="1" dirty="0"/>
              <a:t>Load rating (NEC 220)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How much power the circuit will draw represented in VA(Volt-Amperes)</a:t>
            </a:r>
          </a:p>
          <a:p>
            <a:r>
              <a:rPr lang="en-US" sz="1200" b="1" dirty="0"/>
              <a:t>Circuit Designation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“D” for receptacle loads  calculated in accordance with NEC 220.14(H) FIXED MULTIOUTLET ASSEMBLIES or  NEC 220.14(I)Receptacle Outlets only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“C” for continuous loads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“   “ Leave blank for loads not considered continuous and not receptacles and for specific loads/appliances.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Highlight circuit where load is to be added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56744A-997E-4822-9B39-8C7D81490DA5}"/>
              </a:ext>
            </a:extLst>
          </p:cNvPr>
          <p:cNvSpPr/>
          <p:nvPr/>
        </p:nvSpPr>
        <p:spPr>
          <a:xfrm>
            <a:off x="8316686" y="4702629"/>
            <a:ext cx="381000" cy="1741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D80EF9-DB5C-47CA-AD2D-46B73433E635}"/>
              </a:ext>
            </a:extLst>
          </p:cNvPr>
          <p:cNvSpPr/>
          <p:nvPr/>
        </p:nvSpPr>
        <p:spPr>
          <a:xfrm>
            <a:off x="8828314" y="4550229"/>
            <a:ext cx="381000" cy="1741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C87944-D1CE-4E59-B29E-6C2EBFB4339A}"/>
              </a:ext>
            </a:extLst>
          </p:cNvPr>
          <p:cNvSpPr/>
          <p:nvPr/>
        </p:nvSpPr>
        <p:spPr>
          <a:xfrm>
            <a:off x="6585857" y="4321629"/>
            <a:ext cx="1545772" cy="304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E5C6B0-31DD-4759-88FB-6BCCF9BF798D}"/>
              </a:ext>
            </a:extLst>
          </p:cNvPr>
          <p:cNvSpPr/>
          <p:nvPr/>
        </p:nvSpPr>
        <p:spPr>
          <a:xfrm>
            <a:off x="7184571" y="3320143"/>
            <a:ext cx="849086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F5865-53DD-4CFB-859D-E805B91F0BAE}"/>
              </a:ext>
            </a:extLst>
          </p:cNvPr>
          <p:cNvSpPr/>
          <p:nvPr/>
        </p:nvSpPr>
        <p:spPr>
          <a:xfrm>
            <a:off x="7260771" y="2536371"/>
            <a:ext cx="2220686" cy="17417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9EA0CF-6990-45A9-817B-BBD637FA0869}"/>
              </a:ext>
            </a:extLst>
          </p:cNvPr>
          <p:cNvCxnSpPr>
            <a:endCxn id="31" idx="1"/>
          </p:cNvCxnSpPr>
          <p:nvPr/>
        </p:nvCxnSpPr>
        <p:spPr>
          <a:xfrm>
            <a:off x="3516086" y="1839686"/>
            <a:ext cx="3744685" cy="7837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0AA5E2-26C5-456C-9D1E-D5A8D2E4907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884791" y="2432580"/>
            <a:ext cx="5424126" cy="9656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ED4FD6A-E6D0-4FA1-83EF-EDE1A4FC6FDD}"/>
              </a:ext>
            </a:extLst>
          </p:cNvPr>
          <p:cNvSpPr/>
          <p:nvPr/>
        </p:nvSpPr>
        <p:spPr>
          <a:xfrm>
            <a:off x="1894114" y="4603516"/>
            <a:ext cx="6607629" cy="1612356"/>
          </a:xfrm>
          <a:custGeom>
            <a:avLst/>
            <a:gdLst>
              <a:gd name="connsiteX0" fmla="*/ 0 w 6607629"/>
              <a:gd name="connsiteY0" fmla="*/ 33798 h 1612356"/>
              <a:gd name="connsiteX1" fmla="*/ 2928257 w 6607629"/>
              <a:gd name="connsiteY1" fmla="*/ 207970 h 1612356"/>
              <a:gd name="connsiteX2" fmla="*/ 4767943 w 6607629"/>
              <a:gd name="connsiteY2" fmla="*/ 1612227 h 1612356"/>
              <a:gd name="connsiteX3" fmla="*/ 6607629 w 6607629"/>
              <a:gd name="connsiteY3" fmla="*/ 273284 h 16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7629" h="1612356">
                <a:moveTo>
                  <a:pt x="0" y="33798"/>
                </a:moveTo>
                <a:cubicBezTo>
                  <a:pt x="1066800" y="-10652"/>
                  <a:pt x="2133600" y="-55101"/>
                  <a:pt x="2928257" y="207970"/>
                </a:cubicBezTo>
                <a:cubicBezTo>
                  <a:pt x="3722914" y="471041"/>
                  <a:pt x="4154714" y="1601341"/>
                  <a:pt x="4767943" y="1612227"/>
                </a:cubicBezTo>
                <a:cubicBezTo>
                  <a:pt x="5381172" y="1623113"/>
                  <a:pt x="5994400" y="948198"/>
                  <a:pt x="6607629" y="27328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1C6E847-C1D9-4202-9295-1AE826D1AD6E}"/>
              </a:ext>
            </a:extLst>
          </p:cNvPr>
          <p:cNvSpPr/>
          <p:nvPr/>
        </p:nvSpPr>
        <p:spPr>
          <a:xfrm>
            <a:off x="1785257" y="3516086"/>
            <a:ext cx="5214257" cy="794657"/>
          </a:xfrm>
          <a:custGeom>
            <a:avLst/>
            <a:gdLst>
              <a:gd name="connsiteX0" fmla="*/ 0 w 5214257"/>
              <a:gd name="connsiteY0" fmla="*/ 10885 h 794657"/>
              <a:gd name="connsiteX1" fmla="*/ 3004457 w 5214257"/>
              <a:gd name="connsiteY1" fmla="*/ 108857 h 794657"/>
              <a:gd name="connsiteX2" fmla="*/ 5214257 w 5214257"/>
              <a:gd name="connsiteY2" fmla="*/ 794657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4257" h="794657">
                <a:moveTo>
                  <a:pt x="0" y="10885"/>
                </a:moveTo>
                <a:cubicBezTo>
                  <a:pt x="1067707" y="-5444"/>
                  <a:pt x="2135414" y="-21772"/>
                  <a:pt x="3004457" y="108857"/>
                </a:cubicBezTo>
                <a:cubicBezTo>
                  <a:pt x="3873500" y="239486"/>
                  <a:pt x="4543878" y="517071"/>
                  <a:pt x="5214257" y="79465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057DDD9-7B01-455D-9CF5-235B19E739FA}"/>
              </a:ext>
            </a:extLst>
          </p:cNvPr>
          <p:cNvSpPr/>
          <p:nvPr/>
        </p:nvSpPr>
        <p:spPr>
          <a:xfrm>
            <a:off x="4474029" y="4201886"/>
            <a:ext cx="4452257" cy="959057"/>
          </a:xfrm>
          <a:custGeom>
            <a:avLst/>
            <a:gdLst>
              <a:gd name="connsiteX0" fmla="*/ 0 w 4452257"/>
              <a:gd name="connsiteY0" fmla="*/ 0 h 959057"/>
              <a:gd name="connsiteX1" fmla="*/ 2688771 w 4452257"/>
              <a:gd name="connsiteY1" fmla="*/ 957943 h 959057"/>
              <a:gd name="connsiteX2" fmla="*/ 3973285 w 4452257"/>
              <a:gd name="connsiteY2" fmla="*/ 195943 h 959057"/>
              <a:gd name="connsiteX3" fmla="*/ 4452257 w 4452257"/>
              <a:gd name="connsiteY3" fmla="*/ 359228 h 9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257" h="959057">
                <a:moveTo>
                  <a:pt x="0" y="0"/>
                </a:moveTo>
                <a:cubicBezTo>
                  <a:pt x="1013278" y="462643"/>
                  <a:pt x="2026557" y="925286"/>
                  <a:pt x="2688771" y="957943"/>
                </a:cubicBezTo>
                <a:cubicBezTo>
                  <a:pt x="3350985" y="990600"/>
                  <a:pt x="3679371" y="295729"/>
                  <a:pt x="3973285" y="195943"/>
                </a:cubicBezTo>
                <a:cubicBezTo>
                  <a:pt x="4267199" y="96157"/>
                  <a:pt x="4359728" y="227692"/>
                  <a:pt x="4452257" y="359228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A66A-249E-41F3-91A9-468147DA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52" y="494641"/>
            <a:ext cx="4919923" cy="1447800"/>
          </a:xfrm>
        </p:spPr>
        <p:txBody>
          <a:bodyPr/>
          <a:lstStyle/>
          <a:p>
            <a:r>
              <a:rPr lang="en-US" sz="3200" dirty="0"/>
              <a:t>Methods and Materials </a:t>
            </a:r>
            <a:br>
              <a:rPr lang="en-US" sz="3200" dirty="0"/>
            </a:br>
            <a:r>
              <a:rPr lang="en-US" sz="3200" dirty="0"/>
              <a:t>(NEC 300 &amp; 400)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68932-8239-4627-90C1-6E867D9F0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33" b="-448"/>
          <a:stretch/>
        </p:blipFill>
        <p:spPr>
          <a:xfrm>
            <a:off x="5941266" y="1534287"/>
            <a:ext cx="5485081" cy="46212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5A1CD-646F-43E0-9DC9-C5CFCFA79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0722" y="2191599"/>
            <a:ext cx="3884363" cy="3883276"/>
          </a:xfrm>
        </p:spPr>
        <p:txBody>
          <a:bodyPr>
            <a:noAutofit/>
          </a:bodyPr>
          <a:lstStyle/>
          <a:p>
            <a:r>
              <a:rPr lang="en-US" b="1" dirty="0"/>
              <a:t>How will the scope of work be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shown on site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Locations of where work occurs</a:t>
            </a:r>
          </a:p>
          <a:p>
            <a:endParaRPr lang="en-US" b="1" dirty="0"/>
          </a:p>
          <a:p>
            <a:r>
              <a:rPr lang="en-US" b="1" dirty="0"/>
              <a:t>What materials are being used to complete the job?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 of type/number of/ size of material to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all the equipment and materials listed for the proposed scope of work? (NEC 110.3(C))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equipment specs showing listing agency approval</a:t>
            </a:r>
          </a:p>
        </p:txBody>
      </p:sp>
    </p:spTree>
    <p:extLst>
      <p:ext uri="{BB962C8B-B14F-4D97-AF65-F5344CB8AC3E}">
        <p14:creationId xmlns:p14="http://schemas.microsoft.com/office/powerpoint/2010/main" val="3833648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37210</TotalTime>
  <Words>571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Electrical Submittal</vt:lpstr>
      <vt:lpstr>When is an Electrical Permit Required?</vt:lpstr>
      <vt:lpstr>Yes.</vt:lpstr>
      <vt:lpstr>Exceptions to Electrical Permits </vt:lpstr>
      <vt:lpstr>Panel Calculation (NEC 220)</vt:lpstr>
      <vt:lpstr>Panel Calculation Form</vt:lpstr>
      <vt:lpstr>Panel Calc Info Example</vt:lpstr>
      <vt:lpstr>Panel Calc Required Information</vt:lpstr>
      <vt:lpstr>Methods and Materials  (NEC 300 &amp; 400)</vt:lpstr>
      <vt:lpstr>Things to Consider</vt:lpstr>
      <vt:lpstr>Automatic Transfer Switches(ATS) and Separately Derived Systems(SDS)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Submittal</dc:title>
  <dc:creator>Patrick McDonough</dc:creator>
  <cp:lastModifiedBy>Byron Cordova</cp:lastModifiedBy>
  <cp:revision>35</cp:revision>
  <dcterms:created xsi:type="dcterms:W3CDTF">2024-03-05T13:00:04Z</dcterms:created>
  <dcterms:modified xsi:type="dcterms:W3CDTF">2026-02-10T13:25:12Z</dcterms:modified>
</cp:coreProperties>
</file>