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5" r:id="rId8"/>
    <p:sldId id="262" r:id="rId9"/>
    <p:sldId id="263" r:id="rId10"/>
    <p:sldId id="274" r:id="rId11"/>
    <p:sldId id="264" r:id="rId12"/>
    <p:sldId id="268" r:id="rId13"/>
    <p:sldId id="269" r:id="rId14"/>
    <p:sldId id="270" r:id="rId15"/>
    <p:sldId id="271" r:id="rId16"/>
    <p:sldId id="272" r:id="rId17"/>
    <p:sldId id="273" r:id="rId18"/>
    <p:sldId id="26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62" d="100"/>
          <a:sy n="62" d="100"/>
        </p:scale>
        <p:origin x="97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2/10/2026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2/10/2026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E7B8-60DE-4ACF-9801-8D63C7A50F23}"/>
              </a:ext>
            </a:extLst>
          </p:cNvPr>
          <p:cNvSpPr>
            <a:spLocks noGrp="1"/>
          </p:cNvSpPr>
          <p:nvPr>
            <p:ph type="ctrTitle"/>
          </p:nvPr>
        </p:nvSpPr>
        <p:spPr/>
        <p:txBody>
          <a:bodyPr/>
          <a:lstStyle/>
          <a:p>
            <a:r>
              <a:rPr lang="en-US" dirty="0" err="1"/>
              <a:t>Permiting</a:t>
            </a:r>
            <a:endParaRPr lang="en-US" dirty="0"/>
          </a:p>
        </p:txBody>
      </p:sp>
      <p:sp>
        <p:nvSpPr>
          <p:cNvPr id="3" name="Subtitle 2">
            <a:extLst>
              <a:ext uri="{FF2B5EF4-FFF2-40B4-BE49-F238E27FC236}">
                <a16:creationId xmlns:a16="http://schemas.microsoft.com/office/drawing/2014/main" id="{34F040CD-3828-4E4B-A704-61765FF45551}"/>
              </a:ext>
            </a:extLst>
          </p:cNvPr>
          <p:cNvSpPr>
            <a:spLocks noGrp="1"/>
          </p:cNvSpPr>
          <p:nvPr>
            <p:ph type="subTitle" idx="1"/>
          </p:nvPr>
        </p:nvSpPr>
        <p:spPr/>
        <p:txBody>
          <a:bodyPr/>
          <a:lstStyle/>
          <a:p>
            <a:r>
              <a:rPr lang="en-US" dirty="0"/>
              <a:t>UCF Building Department</a:t>
            </a:r>
          </a:p>
        </p:txBody>
      </p:sp>
    </p:spTree>
    <p:extLst>
      <p:ext uri="{BB962C8B-B14F-4D97-AF65-F5344CB8AC3E}">
        <p14:creationId xmlns:p14="http://schemas.microsoft.com/office/powerpoint/2010/main" val="1610560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EAAC-80F2-E7F8-4250-A9101FD81DCF}"/>
              </a:ext>
            </a:extLst>
          </p:cNvPr>
          <p:cNvSpPr>
            <a:spLocks noGrp="1"/>
          </p:cNvSpPr>
          <p:nvPr>
            <p:ph type="title"/>
          </p:nvPr>
        </p:nvSpPr>
        <p:spPr/>
        <p:txBody>
          <a:bodyPr/>
          <a:lstStyle/>
          <a:p>
            <a:r>
              <a:rPr lang="en-US" dirty="0"/>
              <a:t>Working Without a Permit</a:t>
            </a:r>
          </a:p>
        </p:txBody>
      </p:sp>
      <p:sp>
        <p:nvSpPr>
          <p:cNvPr id="3" name="Content Placeholder 2">
            <a:extLst>
              <a:ext uri="{FF2B5EF4-FFF2-40B4-BE49-F238E27FC236}">
                <a16:creationId xmlns:a16="http://schemas.microsoft.com/office/drawing/2014/main" id="{5592BEA9-59BF-4A24-5F3E-61FE52C87C7C}"/>
              </a:ext>
            </a:extLst>
          </p:cNvPr>
          <p:cNvSpPr>
            <a:spLocks noGrp="1"/>
          </p:cNvSpPr>
          <p:nvPr>
            <p:ph idx="1"/>
          </p:nvPr>
        </p:nvSpPr>
        <p:spPr/>
        <p:txBody>
          <a:bodyPr/>
          <a:lstStyle/>
          <a:p>
            <a:pPr marL="0" indent="0">
              <a:buNone/>
            </a:pPr>
            <a:r>
              <a:rPr lang="en-US" dirty="0"/>
              <a:t>Any work requiring a permit that has commenced prior to issuance of a permit from the UCF Building Department will incur a Stop Work Order and a penalty will be applied. The penalty will be $550 for the first occurrence, $1,100 for the second and $1,650 for the third. The Stop Work Order will not be lifted until payment is received. Upon the third instance the UCF representative will be referred to the proper university group for review and the contractor will have a state licensing complaint filed against them. </a:t>
            </a:r>
          </a:p>
        </p:txBody>
      </p:sp>
    </p:spTree>
    <p:extLst>
      <p:ext uri="{BB962C8B-B14F-4D97-AF65-F5344CB8AC3E}">
        <p14:creationId xmlns:p14="http://schemas.microsoft.com/office/powerpoint/2010/main" val="140526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B7DB1F-3A94-4449-8EA1-92FA2A0CA719}"/>
              </a:ext>
            </a:extLst>
          </p:cNvPr>
          <p:cNvSpPr>
            <a:spLocks noGrp="1"/>
          </p:cNvSpPr>
          <p:nvPr>
            <p:ph idx="1"/>
          </p:nvPr>
        </p:nvSpPr>
        <p:spPr>
          <a:xfrm>
            <a:off x="300842" y="534390"/>
            <a:ext cx="9749012" cy="5714010"/>
          </a:xfrm>
        </p:spPr>
        <p:txBody>
          <a:bodyPr>
            <a:normAutofit/>
          </a:bodyPr>
          <a:lstStyle/>
          <a:p>
            <a:pPr marL="0" marR="0" indent="0">
              <a:lnSpc>
                <a:spcPct val="107000"/>
              </a:lnSpc>
              <a:spcBef>
                <a:spcPts val="0"/>
              </a:spcBef>
              <a:spcAft>
                <a:spcPts val="800"/>
              </a:spcAft>
              <a:buNone/>
            </a:pPr>
            <a:r>
              <a:rPr lang="en-US" sz="3200" dirty="0">
                <a:latin typeface="TimesNewRoman"/>
                <a:ea typeface="Calibri" panose="020F0502020204030204" pitchFamily="34" charset="0"/>
                <a:cs typeface="TimesNewRoman"/>
              </a:rPr>
              <a:t>All contractors performing work must be licensed.</a:t>
            </a:r>
          </a:p>
          <a:p>
            <a:pPr marL="0" marR="0" indent="0">
              <a:lnSpc>
                <a:spcPct val="107000"/>
              </a:lnSpc>
              <a:spcBef>
                <a:spcPts val="0"/>
              </a:spcBef>
              <a:spcAft>
                <a:spcPts val="800"/>
              </a:spcAft>
              <a:buNone/>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State Employees can perform work up to $200,000 per FL SS 489.103 Exemptions: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(3) An authorized employee of the United States, this state, or any municipality, county, irrigation district, reclamation district, or any other municipal or political subdivision, except school boards, state university boards of trustees, and community college boards of trustees, unless for the purpose of performing routine maintenance or repair or construction not exceeding $200,000 to existing installations, if the employee does not hold himself or herself out for hire or otherwise engage in contracting except in accordance with his or her employment. If the construction, remodeling, or improvement exceeds $200,000, school boards, state university boards of trustees, and community college boards of trustees shall not divide the project into separate components for the purpose of evading this section.</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01997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4380F-8A6E-4F26-8549-A348445EA323}"/>
              </a:ext>
            </a:extLst>
          </p:cNvPr>
          <p:cNvSpPr>
            <a:spLocks noGrp="1"/>
          </p:cNvSpPr>
          <p:nvPr>
            <p:ph type="title"/>
          </p:nvPr>
        </p:nvSpPr>
        <p:spPr>
          <a:xfrm>
            <a:off x="630277" y="733766"/>
            <a:ext cx="9404723" cy="5504737"/>
          </a:xfrm>
        </p:spPr>
        <p:txBody>
          <a:bodyPr/>
          <a:lstStyle/>
          <a:p>
            <a:r>
              <a:rPr lang="en-US" sz="3200" b="1" dirty="0">
                <a:latin typeface="TimesNewRoman,Bold"/>
              </a:rPr>
              <a:t>Engineering Requirements:</a:t>
            </a:r>
            <a:br>
              <a:rPr lang="en-US" sz="3200" b="1" dirty="0">
                <a:latin typeface="TimesNewRoman,Bold"/>
              </a:rPr>
            </a:br>
            <a:br>
              <a:rPr lang="en-US" sz="3200" b="1" dirty="0">
                <a:latin typeface="TimesNewRoman,Bold"/>
              </a:rPr>
            </a:br>
            <a:r>
              <a:rPr lang="en-US" sz="3200" b="1" dirty="0">
                <a:latin typeface="TimesNewRoman,Bold"/>
              </a:rPr>
              <a:t>105.3.1.2 </a:t>
            </a:r>
            <a:r>
              <a:rPr lang="en-US" sz="3200" dirty="0">
                <a:latin typeface="TimesNewRoman"/>
              </a:rPr>
              <a:t>No permit may be issued for any building</a:t>
            </a:r>
            <a:br>
              <a:rPr lang="en-US" sz="3200" dirty="0">
                <a:latin typeface="TimesNewRoman"/>
              </a:rPr>
            </a:br>
            <a:r>
              <a:rPr lang="en-US" sz="3200" dirty="0">
                <a:latin typeface="TimesNewRoman"/>
              </a:rPr>
              <a:t>construction, erection, alteration, modification, repair,</a:t>
            </a:r>
            <a:br>
              <a:rPr lang="en-US" sz="3200" dirty="0">
                <a:latin typeface="TimesNewRoman"/>
              </a:rPr>
            </a:br>
            <a:r>
              <a:rPr lang="en-US" sz="3200" dirty="0">
                <a:latin typeface="TimesNewRoman"/>
              </a:rPr>
              <a:t>or addition unless the applicant for such permit provides</a:t>
            </a:r>
            <a:br>
              <a:rPr lang="en-US" sz="3200" dirty="0">
                <a:latin typeface="TimesNewRoman"/>
              </a:rPr>
            </a:br>
            <a:r>
              <a:rPr lang="en-US" sz="3200" dirty="0">
                <a:latin typeface="TimesNewRoman"/>
              </a:rPr>
              <a:t>to the enforcing agency which issues the permit</a:t>
            </a:r>
            <a:br>
              <a:rPr lang="en-US" sz="3200" dirty="0">
                <a:latin typeface="TimesNewRoman"/>
              </a:rPr>
            </a:br>
            <a:r>
              <a:rPr lang="en-US" sz="3200" dirty="0">
                <a:latin typeface="TimesNewRoman"/>
              </a:rPr>
              <a:t>any of the following documents which apply to the construction for which the permit is to be issued and which shall be prepared by or under the direction of an engineer registered under Chapter 471, </a:t>
            </a:r>
            <a:r>
              <a:rPr lang="en-US" sz="3200" i="1" dirty="0">
                <a:latin typeface="TimesNewRoman,Italic"/>
              </a:rPr>
              <a:t>Florida Statutes</a:t>
            </a:r>
            <a:r>
              <a:rPr lang="en-US" sz="3200" dirty="0">
                <a:latin typeface="TimesNewRoman"/>
              </a:rPr>
              <a:t>:</a:t>
            </a:r>
            <a:endParaRPr lang="en-US" sz="3200" dirty="0"/>
          </a:p>
        </p:txBody>
      </p:sp>
    </p:spTree>
    <p:extLst>
      <p:ext uri="{BB962C8B-B14F-4D97-AF65-F5344CB8AC3E}">
        <p14:creationId xmlns:p14="http://schemas.microsoft.com/office/powerpoint/2010/main" val="639119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899F16-13AC-4095-AA0E-623D821D36FB}"/>
              </a:ext>
            </a:extLst>
          </p:cNvPr>
          <p:cNvSpPr>
            <a:spLocks noGrp="1"/>
          </p:cNvSpPr>
          <p:nvPr>
            <p:ph idx="1"/>
          </p:nvPr>
        </p:nvSpPr>
        <p:spPr>
          <a:xfrm>
            <a:off x="348344" y="364178"/>
            <a:ext cx="9701510" cy="5884222"/>
          </a:xfrm>
        </p:spPr>
        <p:txBody>
          <a:bodyPr>
            <a:normAutofit fontScale="92500" lnSpcReduction="10000"/>
          </a:bodyPr>
          <a:lstStyle/>
          <a:p>
            <a:pPr marL="0" indent="0">
              <a:buNone/>
            </a:pPr>
            <a:r>
              <a:rPr lang="en-US" dirty="0">
                <a:latin typeface="TimesNewRoman"/>
              </a:rPr>
              <a:t>1. Plumbing documents for any new building or</a:t>
            </a:r>
          </a:p>
          <a:p>
            <a:pPr marL="0" indent="0">
              <a:buNone/>
            </a:pPr>
            <a:r>
              <a:rPr lang="en-US" dirty="0">
                <a:latin typeface="TimesNewRoman"/>
              </a:rPr>
              <a:t>addition which requires a plumbing system with</a:t>
            </a:r>
          </a:p>
          <a:p>
            <a:pPr marL="0" indent="0">
              <a:buNone/>
            </a:pPr>
            <a:r>
              <a:rPr lang="en-US" dirty="0">
                <a:latin typeface="TimesNewRoman"/>
              </a:rPr>
              <a:t>more than 250 fixture units or which costs more</a:t>
            </a:r>
          </a:p>
          <a:p>
            <a:pPr marL="0" indent="0">
              <a:buNone/>
            </a:pPr>
            <a:r>
              <a:rPr lang="en-US" dirty="0">
                <a:latin typeface="TimesNewRoman"/>
              </a:rPr>
              <a:t>than $125,000.</a:t>
            </a:r>
          </a:p>
          <a:p>
            <a:pPr marL="0" indent="0">
              <a:buNone/>
            </a:pPr>
            <a:endParaRPr lang="en-US" dirty="0">
              <a:latin typeface="TimesNewRoman"/>
            </a:endParaRPr>
          </a:p>
          <a:p>
            <a:pPr marL="0" indent="0">
              <a:buNone/>
            </a:pPr>
            <a:r>
              <a:rPr lang="en-US" dirty="0">
                <a:latin typeface="TimesNewRoman"/>
              </a:rPr>
              <a:t>2. Fire sprinkler documents for any new building or</a:t>
            </a:r>
          </a:p>
          <a:p>
            <a:pPr marL="0" indent="0">
              <a:buNone/>
            </a:pPr>
            <a:r>
              <a:rPr lang="en-US" dirty="0">
                <a:latin typeface="TimesNewRoman"/>
              </a:rPr>
              <a:t>addition which includes a fire sprinkler system</a:t>
            </a:r>
          </a:p>
          <a:p>
            <a:pPr marL="0" indent="0">
              <a:buNone/>
            </a:pPr>
            <a:r>
              <a:rPr lang="en-US" dirty="0">
                <a:latin typeface="TimesNewRoman"/>
              </a:rPr>
              <a:t>which contains 50 or more sprinkler heads. Personnel</a:t>
            </a:r>
          </a:p>
          <a:p>
            <a:pPr marL="0" indent="0">
              <a:buNone/>
            </a:pPr>
            <a:r>
              <a:rPr lang="en-US" dirty="0">
                <a:latin typeface="TimesNewRoman"/>
              </a:rPr>
              <a:t>as authorized by chapter 633 </a:t>
            </a:r>
            <a:r>
              <a:rPr lang="en-US" i="1" dirty="0">
                <a:latin typeface="TimesNewRoman,Italic"/>
              </a:rPr>
              <a:t>Florida Statutes</a:t>
            </a:r>
            <a:r>
              <a:rPr lang="en-US" dirty="0">
                <a:latin typeface="TimesNewRoman"/>
              </a:rPr>
              <a:t>,</a:t>
            </a:r>
          </a:p>
          <a:p>
            <a:pPr marL="0" indent="0">
              <a:buNone/>
            </a:pPr>
            <a:r>
              <a:rPr lang="en-US" dirty="0">
                <a:latin typeface="TimesNewRoman"/>
              </a:rPr>
              <a:t>may design a fire sprinkler system of 49 or</a:t>
            </a:r>
          </a:p>
          <a:p>
            <a:pPr marL="0" indent="0">
              <a:buNone/>
            </a:pPr>
            <a:r>
              <a:rPr lang="en-US" dirty="0">
                <a:latin typeface="TimesNewRoman"/>
              </a:rPr>
              <a:t>fewer heads and may design the alteration of an</a:t>
            </a:r>
          </a:p>
          <a:p>
            <a:pPr marL="0" indent="0">
              <a:buNone/>
            </a:pPr>
            <a:r>
              <a:rPr lang="en-US" dirty="0">
                <a:latin typeface="TimesNewRoman"/>
              </a:rPr>
              <a:t>existing fire sprinkler system if the alteration</a:t>
            </a:r>
          </a:p>
          <a:p>
            <a:pPr marL="0" indent="0">
              <a:buNone/>
            </a:pPr>
            <a:r>
              <a:rPr lang="en-US" dirty="0">
                <a:latin typeface="TimesNewRoman"/>
              </a:rPr>
              <a:t>consists of the relocation, addition or deletion of</a:t>
            </a:r>
          </a:p>
          <a:p>
            <a:pPr marL="0" indent="0">
              <a:buNone/>
            </a:pPr>
            <a:r>
              <a:rPr lang="en-US" dirty="0">
                <a:latin typeface="TimesNewRoman"/>
              </a:rPr>
              <a:t>not more than 49 heads, notwithstanding the size</a:t>
            </a:r>
          </a:p>
          <a:p>
            <a:pPr marL="0" indent="0">
              <a:buNone/>
            </a:pPr>
            <a:r>
              <a:rPr lang="en-US" dirty="0">
                <a:latin typeface="TimesNewRoman"/>
              </a:rPr>
              <a:t>of the existing fire sprinkler system.</a:t>
            </a:r>
            <a:endParaRPr lang="en-US" dirty="0"/>
          </a:p>
        </p:txBody>
      </p:sp>
    </p:spTree>
    <p:extLst>
      <p:ext uri="{BB962C8B-B14F-4D97-AF65-F5344CB8AC3E}">
        <p14:creationId xmlns:p14="http://schemas.microsoft.com/office/powerpoint/2010/main" val="1028288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A4C9C-4B84-4113-A97A-DAD5CC90814E}"/>
              </a:ext>
            </a:extLst>
          </p:cNvPr>
          <p:cNvSpPr>
            <a:spLocks noGrp="1"/>
          </p:cNvSpPr>
          <p:nvPr>
            <p:ph idx="1"/>
          </p:nvPr>
        </p:nvSpPr>
        <p:spPr>
          <a:xfrm>
            <a:off x="530432" y="134588"/>
            <a:ext cx="9519422" cy="6113812"/>
          </a:xfrm>
        </p:spPr>
        <p:txBody>
          <a:bodyPr>
            <a:normAutofit/>
          </a:bodyPr>
          <a:lstStyle/>
          <a:p>
            <a:pPr marL="0" indent="0">
              <a:buNone/>
            </a:pPr>
            <a:r>
              <a:rPr lang="en-US" dirty="0"/>
              <a:t>3. Heating, ventilation, and air-conditioning documents</a:t>
            </a:r>
          </a:p>
          <a:p>
            <a:pPr marL="0" indent="0">
              <a:buNone/>
            </a:pPr>
            <a:r>
              <a:rPr lang="en-US" dirty="0"/>
              <a:t>for any new building or addition which</a:t>
            </a:r>
          </a:p>
          <a:p>
            <a:pPr marL="0" indent="0">
              <a:buNone/>
            </a:pPr>
            <a:r>
              <a:rPr lang="en-US" dirty="0"/>
              <a:t>requires more than a 15-ton-per-system capacity</a:t>
            </a:r>
          </a:p>
          <a:p>
            <a:pPr marL="0" indent="0">
              <a:buNone/>
            </a:pPr>
            <a:r>
              <a:rPr lang="en-US" dirty="0"/>
              <a:t>which is designed to accommodate 100 or more</a:t>
            </a:r>
          </a:p>
          <a:p>
            <a:pPr marL="0" indent="0">
              <a:buNone/>
            </a:pPr>
            <a:r>
              <a:rPr lang="en-US" dirty="0"/>
              <a:t>persons or for which the system costs more than</a:t>
            </a:r>
          </a:p>
          <a:p>
            <a:pPr marL="0" indent="0">
              <a:buNone/>
            </a:pPr>
            <a:r>
              <a:rPr lang="en-US" dirty="0"/>
              <a:t>$125,000. This paragraph does not include any</a:t>
            </a:r>
          </a:p>
          <a:p>
            <a:pPr marL="0" indent="0">
              <a:buNone/>
            </a:pPr>
            <a:r>
              <a:rPr lang="en-US" dirty="0"/>
              <a:t>document for the replacement or repair of an</a:t>
            </a:r>
          </a:p>
          <a:p>
            <a:pPr marL="0" indent="0">
              <a:buNone/>
            </a:pPr>
            <a:r>
              <a:rPr lang="en-US" dirty="0"/>
              <a:t>existing system in which the work does not</a:t>
            </a:r>
          </a:p>
          <a:p>
            <a:pPr marL="0" indent="0">
              <a:buNone/>
            </a:pPr>
            <a:r>
              <a:rPr lang="en-US" dirty="0"/>
              <a:t>require altering a structural part of the building or</a:t>
            </a:r>
          </a:p>
          <a:p>
            <a:pPr marL="0" indent="0">
              <a:buNone/>
            </a:pPr>
            <a:r>
              <a:rPr lang="en-US" dirty="0"/>
              <a:t>for work on a residential one-, two-, three-, or</a:t>
            </a:r>
          </a:p>
          <a:p>
            <a:pPr marL="0" indent="0">
              <a:buNone/>
            </a:pPr>
            <a:r>
              <a:rPr lang="en-US" dirty="0"/>
              <a:t>Four-family structure.*</a:t>
            </a:r>
          </a:p>
          <a:p>
            <a:pPr marL="0" indent="0">
              <a:buNone/>
            </a:pPr>
            <a:endParaRPr lang="en-US" dirty="0"/>
          </a:p>
        </p:txBody>
      </p:sp>
    </p:spTree>
    <p:extLst>
      <p:ext uri="{BB962C8B-B14F-4D97-AF65-F5344CB8AC3E}">
        <p14:creationId xmlns:p14="http://schemas.microsoft.com/office/powerpoint/2010/main" val="2371235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789C1A-17A9-41BF-8A52-D6CA6E7F8382}"/>
              </a:ext>
            </a:extLst>
          </p:cNvPr>
          <p:cNvSpPr>
            <a:spLocks noGrp="1"/>
          </p:cNvSpPr>
          <p:nvPr>
            <p:ph idx="1"/>
          </p:nvPr>
        </p:nvSpPr>
        <p:spPr>
          <a:xfrm>
            <a:off x="779814" y="197922"/>
            <a:ext cx="9270040" cy="6050477"/>
          </a:xfrm>
        </p:spPr>
        <p:txBody>
          <a:bodyPr>
            <a:normAutofit/>
          </a:bodyPr>
          <a:lstStyle/>
          <a:p>
            <a:pPr marL="0" indent="0">
              <a:buNone/>
            </a:pPr>
            <a:r>
              <a:rPr lang="en-US" dirty="0"/>
              <a:t>An air-conditioning system may be designed</a:t>
            </a:r>
          </a:p>
          <a:p>
            <a:pPr marL="0" indent="0">
              <a:buNone/>
            </a:pPr>
            <a:r>
              <a:rPr lang="en-US" dirty="0"/>
              <a:t>by an installing air-conditioning contractor certified</a:t>
            </a:r>
          </a:p>
          <a:p>
            <a:pPr marL="0" indent="0">
              <a:buNone/>
            </a:pPr>
            <a:r>
              <a:rPr lang="en-US" dirty="0"/>
              <a:t>under Chapter 489, </a:t>
            </a:r>
            <a:r>
              <a:rPr lang="en-US" i="1" dirty="0"/>
              <a:t>Florida Statutes</a:t>
            </a:r>
            <a:r>
              <a:rPr lang="en-US" dirty="0"/>
              <a:t>, to serve</a:t>
            </a:r>
          </a:p>
          <a:p>
            <a:pPr marL="0" indent="0">
              <a:buNone/>
            </a:pPr>
            <a:r>
              <a:rPr lang="en-US" dirty="0"/>
              <a:t>any building or addition which is designed to</a:t>
            </a:r>
          </a:p>
          <a:p>
            <a:pPr marL="0" indent="0">
              <a:buNone/>
            </a:pPr>
            <a:r>
              <a:rPr lang="en-US" dirty="0"/>
              <a:t>accommodate fewer than 100 persons and</a:t>
            </a:r>
          </a:p>
          <a:p>
            <a:pPr marL="0" indent="0">
              <a:buNone/>
            </a:pPr>
            <a:r>
              <a:rPr lang="en-US" dirty="0"/>
              <a:t>requires an air-conditioning system with a value</a:t>
            </a:r>
          </a:p>
          <a:p>
            <a:pPr marL="0" indent="0">
              <a:buNone/>
            </a:pPr>
            <a:r>
              <a:rPr lang="en-US" dirty="0"/>
              <a:t>of $125,000 or less; and when a 15-ton-per system</a:t>
            </a:r>
          </a:p>
          <a:p>
            <a:pPr marL="0" indent="0">
              <a:buNone/>
            </a:pPr>
            <a:r>
              <a:rPr lang="en-US" dirty="0"/>
              <a:t>or less is designed for a singular space of a</a:t>
            </a:r>
          </a:p>
          <a:p>
            <a:pPr marL="0" indent="0">
              <a:buNone/>
            </a:pPr>
            <a:r>
              <a:rPr lang="en-US" dirty="0"/>
              <a:t>building and each 15-ton system or less has an</a:t>
            </a:r>
          </a:p>
          <a:p>
            <a:pPr marL="0" indent="0">
              <a:buNone/>
            </a:pPr>
            <a:r>
              <a:rPr lang="en-US" dirty="0"/>
              <a:t>independent duct system. Systems not complying</a:t>
            </a:r>
          </a:p>
          <a:p>
            <a:pPr marL="0" indent="0">
              <a:buNone/>
            </a:pPr>
            <a:r>
              <a:rPr lang="en-US" dirty="0"/>
              <a:t>with the above require design documents that are</a:t>
            </a:r>
          </a:p>
          <a:p>
            <a:pPr marL="0" indent="0">
              <a:buNone/>
            </a:pPr>
            <a:r>
              <a:rPr lang="en-US" dirty="0"/>
              <a:t>to be sealed by a professional engineer.</a:t>
            </a:r>
          </a:p>
          <a:p>
            <a:pPr marL="0" indent="0">
              <a:buNone/>
            </a:pPr>
            <a:endParaRPr lang="en-US" dirty="0"/>
          </a:p>
          <a:p>
            <a:endParaRPr lang="en-US" dirty="0"/>
          </a:p>
        </p:txBody>
      </p:sp>
    </p:spTree>
    <p:extLst>
      <p:ext uri="{BB962C8B-B14F-4D97-AF65-F5344CB8AC3E}">
        <p14:creationId xmlns:p14="http://schemas.microsoft.com/office/powerpoint/2010/main" val="2882078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59F25E-56B2-4A73-810C-BA318A1B6E00}"/>
              </a:ext>
            </a:extLst>
          </p:cNvPr>
          <p:cNvSpPr>
            <a:spLocks noGrp="1"/>
          </p:cNvSpPr>
          <p:nvPr>
            <p:ph idx="1"/>
          </p:nvPr>
        </p:nvSpPr>
        <p:spPr>
          <a:xfrm>
            <a:off x="577932" y="281050"/>
            <a:ext cx="9471921" cy="5967350"/>
          </a:xfrm>
        </p:spPr>
        <p:txBody>
          <a:bodyPr>
            <a:normAutofit/>
          </a:bodyPr>
          <a:lstStyle/>
          <a:p>
            <a:pPr marL="0" indent="0">
              <a:buNone/>
            </a:pPr>
            <a:endParaRPr lang="en-US" sz="2800" dirty="0">
              <a:latin typeface="TimesNewRoman"/>
            </a:endParaRPr>
          </a:p>
          <a:p>
            <a:pPr marL="0" indent="0">
              <a:buNone/>
            </a:pPr>
            <a:r>
              <a:rPr lang="en-US" sz="2800" dirty="0">
                <a:latin typeface="TimesNewRoman"/>
              </a:rPr>
              <a:t>4. Any specialized mechanical, electrical, or plumbing</a:t>
            </a:r>
          </a:p>
          <a:p>
            <a:pPr marL="0" indent="0">
              <a:buNone/>
            </a:pPr>
            <a:r>
              <a:rPr lang="en-US" sz="2800" dirty="0">
                <a:latin typeface="TimesNewRoman"/>
              </a:rPr>
              <a:t>document for any new building or addition</a:t>
            </a:r>
          </a:p>
          <a:p>
            <a:pPr marL="0" indent="0">
              <a:buNone/>
            </a:pPr>
            <a:r>
              <a:rPr lang="en-US" sz="2800" dirty="0">
                <a:latin typeface="TimesNewRoman"/>
              </a:rPr>
              <a:t>which includes a medical gas, oxygen, steam,</a:t>
            </a:r>
          </a:p>
          <a:p>
            <a:pPr marL="0" indent="0">
              <a:buNone/>
            </a:pPr>
            <a:r>
              <a:rPr lang="en-US" sz="2800" dirty="0">
                <a:latin typeface="TimesNewRoman"/>
              </a:rPr>
              <a:t>vacuum, toxic air filtration, halon, or fire detection</a:t>
            </a:r>
          </a:p>
          <a:p>
            <a:pPr marL="0" indent="0">
              <a:buNone/>
            </a:pPr>
            <a:r>
              <a:rPr lang="en-US" sz="2800" dirty="0">
                <a:latin typeface="TimesNewRoman"/>
              </a:rPr>
              <a:t>and alarm system which costs more than</a:t>
            </a:r>
          </a:p>
          <a:p>
            <a:pPr marL="0" indent="0">
              <a:buNone/>
            </a:pPr>
            <a:r>
              <a:rPr lang="en-US" sz="2800" dirty="0">
                <a:latin typeface="TimesNewRoman"/>
              </a:rPr>
              <a:t>$5,000.</a:t>
            </a:r>
            <a:endParaRPr lang="en-US" sz="2800" dirty="0"/>
          </a:p>
        </p:txBody>
      </p:sp>
    </p:spTree>
    <p:extLst>
      <p:ext uri="{BB962C8B-B14F-4D97-AF65-F5344CB8AC3E}">
        <p14:creationId xmlns:p14="http://schemas.microsoft.com/office/powerpoint/2010/main" val="1975317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C9F0F6-E97C-4D1B-847E-876171CF11BF}"/>
              </a:ext>
            </a:extLst>
          </p:cNvPr>
          <p:cNvSpPr>
            <a:spLocks noGrp="1"/>
          </p:cNvSpPr>
          <p:nvPr>
            <p:ph idx="1"/>
          </p:nvPr>
        </p:nvSpPr>
        <p:spPr>
          <a:xfrm>
            <a:off x="661060" y="150422"/>
            <a:ext cx="9388793" cy="6097978"/>
          </a:xfrm>
        </p:spPr>
        <p:txBody>
          <a:bodyPr/>
          <a:lstStyle/>
          <a:p>
            <a:pPr marL="0" indent="0">
              <a:buNone/>
            </a:pPr>
            <a:r>
              <a:rPr lang="en-US" dirty="0">
                <a:latin typeface="TimesNewRoman"/>
              </a:rPr>
              <a:t>5. Electrical documents. See </a:t>
            </a:r>
            <a:r>
              <a:rPr lang="en-US" i="1" dirty="0">
                <a:latin typeface="TimesNewRoman,Italic"/>
              </a:rPr>
              <a:t>Florida Statutes </a:t>
            </a:r>
            <a:r>
              <a:rPr lang="en-US" dirty="0">
                <a:latin typeface="TimesNewRoman"/>
              </a:rPr>
              <a:t>471.003(2)(h).</a:t>
            </a:r>
          </a:p>
          <a:p>
            <a:pPr marL="0" indent="0">
              <a:buNone/>
            </a:pPr>
            <a:r>
              <a:rPr lang="en-US" dirty="0">
                <a:latin typeface="TimesNewRoman"/>
              </a:rPr>
              <a:t>Documents requiring an engineer seal by this</a:t>
            </a:r>
          </a:p>
          <a:p>
            <a:pPr marL="0" indent="0">
              <a:buNone/>
            </a:pPr>
            <a:r>
              <a:rPr lang="en-US" dirty="0">
                <a:latin typeface="TimesNewRoman"/>
              </a:rPr>
              <a:t>part shall not be valid unless a professional engineer</a:t>
            </a:r>
          </a:p>
          <a:p>
            <a:pPr marL="0" indent="0">
              <a:buNone/>
            </a:pPr>
            <a:r>
              <a:rPr lang="en-US" dirty="0">
                <a:latin typeface="TimesNewRoman"/>
              </a:rPr>
              <a:t>who possesses a valid certificate of registration</a:t>
            </a:r>
          </a:p>
          <a:p>
            <a:pPr marL="0" indent="0">
              <a:buNone/>
            </a:pPr>
            <a:r>
              <a:rPr lang="en-US" dirty="0">
                <a:latin typeface="TimesNewRoman"/>
              </a:rPr>
              <a:t>has signed, dated, and stamped such</a:t>
            </a:r>
          </a:p>
          <a:p>
            <a:pPr marL="0" indent="0">
              <a:buNone/>
            </a:pPr>
            <a:r>
              <a:rPr lang="en-US" dirty="0">
                <a:latin typeface="TimesNewRoman"/>
              </a:rPr>
              <a:t>document as provided in Section 471.025, </a:t>
            </a:r>
            <a:r>
              <a:rPr lang="en-US" i="1" dirty="0">
                <a:latin typeface="TimesNewRoman,Italic"/>
              </a:rPr>
              <a:t>Florida Statutes</a:t>
            </a:r>
            <a:r>
              <a:rPr lang="en-US" dirty="0">
                <a:latin typeface="TimesNewRoman"/>
              </a:rPr>
              <a:t>.</a:t>
            </a:r>
          </a:p>
          <a:p>
            <a:pPr marL="0" indent="0">
              <a:buNone/>
            </a:pPr>
            <a:endParaRPr lang="en-US" dirty="0">
              <a:latin typeface="TimesNewRoman"/>
            </a:endParaRPr>
          </a:p>
          <a:p>
            <a:pPr marL="0" indent="0">
              <a:buNone/>
            </a:pPr>
            <a:r>
              <a:rPr lang="en-US" dirty="0">
                <a:latin typeface="TimesNewRoman"/>
              </a:rPr>
              <a:t>6. All public swimming pools and public bathing</a:t>
            </a:r>
          </a:p>
          <a:p>
            <a:pPr marL="0" indent="0">
              <a:buNone/>
            </a:pPr>
            <a:r>
              <a:rPr lang="en-US" dirty="0">
                <a:latin typeface="TimesNewRoman"/>
              </a:rPr>
              <a:t>places defined by and regulated under Chapter</a:t>
            </a:r>
          </a:p>
          <a:p>
            <a:pPr marL="0" indent="0">
              <a:buNone/>
            </a:pPr>
            <a:r>
              <a:rPr lang="en-US" dirty="0">
                <a:latin typeface="TimesNewRoman"/>
              </a:rPr>
              <a:t>514, </a:t>
            </a:r>
            <a:r>
              <a:rPr lang="en-US" i="1" dirty="0">
                <a:latin typeface="TimesNewRoman,Italic"/>
              </a:rPr>
              <a:t>Florida Statutes</a:t>
            </a:r>
            <a:r>
              <a:rPr lang="en-US" dirty="0">
                <a:latin typeface="TimesNewRoman"/>
              </a:rPr>
              <a:t>.</a:t>
            </a:r>
            <a:endParaRPr lang="en-US" dirty="0"/>
          </a:p>
        </p:txBody>
      </p:sp>
    </p:spTree>
    <p:extLst>
      <p:ext uri="{BB962C8B-B14F-4D97-AF65-F5344CB8AC3E}">
        <p14:creationId xmlns:p14="http://schemas.microsoft.com/office/powerpoint/2010/main" val="2119704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C92F7-AD3D-46FF-9A15-2E789FFC0FA2}"/>
              </a:ext>
            </a:extLst>
          </p:cNvPr>
          <p:cNvSpPr>
            <a:spLocks noGrp="1"/>
          </p:cNvSpPr>
          <p:nvPr>
            <p:ph type="title"/>
          </p:nvPr>
        </p:nvSpPr>
        <p:spPr/>
        <p:txBody>
          <a:bodyPr/>
          <a:lstStyle/>
          <a:p>
            <a:pPr marL="0" marR="0">
              <a:lnSpc>
                <a:spcPct val="107000"/>
              </a:lnSpc>
              <a:spcBef>
                <a:spcPts val="0"/>
              </a:spcBef>
              <a:spcAft>
                <a:spcPts val="800"/>
              </a:spcAft>
            </a:pPr>
            <a:r>
              <a:rPr lang="en-US" sz="2000" b="1" dirty="0">
                <a:latin typeface="TimesNewRoman"/>
                <a:ea typeface="Calibri" panose="020F0502020204030204" pitchFamily="34" charset="0"/>
                <a:cs typeface="TimesNewRoman"/>
              </a:rPr>
              <a:t>Engineering</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dirty="0">
                <a:latin typeface="TimesNewRoman"/>
                <a:ea typeface="Calibri" panose="020F0502020204030204" pitchFamily="34" charset="0"/>
                <a:cs typeface="TimesNewRoman"/>
              </a:rPr>
              <a:t> </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b="1" dirty="0">
                <a:latin typeface="TimesNewRoman"/>
                <a:ea typeface="Calibri" panose="020F0502020204030204" pitchFamily="34" charset="0"/>
                <a:cs typeface="TimesNewRoman"/>
              </a:rPr>
              <a:t>471.003 Qualifications for practice; exemptions</a:t>
            </a:r>
            <a:br>
              <a:rPr lang="en-US" sz="54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AD8EB0A-DA15-42B4-9406-0FFCD8D4221C}"/>
              </a:ext>
            </a:extLst>
          </p:cNvPr>
          <p:cNvSpPr>
            <a:spLocks noGrp="1"/>
          </p:cNvSpPr>
          <p:nvPr>
            <p:ph idx="1"/>
          </p:nvPr>
        </p:nvSpPr>
        <p:spPr/>
        <p:txBody>
          <a:bodyPr>
            <a:normAutofit fontScale="70000" lnSpcReduction="20000"/>
          </a:bodyPr>
          <a:lstStyle/>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(b)	1. A person acting as a public officer employed by any state, county, municipal, or other governmental unit of this state when working on any project the total estimated cost of which is $10,000 or less.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2. Persons who are employees of any state, county, municipal, or other governmental unit of this state and who are the subordinates of a person in responsible charge licensed under this chapter, to the extent that the supervision meets standards adopted by rule of the board.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 (h) Any electrical, plumbing, air-conditioning, or mechanical contractor whose practice includes the design and fabrication of electrical, plumbing, air-conditioning, or mechanical systems, respectively, which she or he installs by virtue of a license issued under chapter 489, under former part I of chapter 553, Florida Statutes 2001, or under any special act or ordinance when working on any construction project which:</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1. Requires an electrical or plumbing or air-conditioning and refrigeration system with a value of $125,000 or less; and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2.a. Requires an aggregate service capacity of 600 amperes (240 volts) or less on a residential electrical system or 800 amperes (240 volts) or less on a commercial or industrial electrical system;</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b. Requires a plumbing system with fewer than 250 fixture units; or</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c. Requires a heating, ventilation, and air-conditioning system not to exceed a 15-ton-per-system capacity, or if the project is designed to accommodate 100 or fewer persons.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8414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07776-D0A5-43A8-8012-995B9FBFAF96}"/>
              </a:ext>
            </a:extLst>
          </p:cNvPr>
          <p:cNvSpPr>
            <a:spLocks noGrp="1"/>
          </p:cNvSpPr>
          <p:nvPr>
            <p:ph type="title"/>
          </p:nvPr>
        </p:nvSpPr>
        <p:spPr/>
        <p:txBody>
          <a:bodyPr/>
          <a:lstStyle/>
          <a:p>
            <a:r>
              <a:rPr lang="en-US" dirty="0"/>
              <a:t>When are permits required?</a:t>
            </a:r>
          </a:p>
        </p:txBody>
      </p:sp>
      <p:sp>
        <p:nvSpPr>
          <p:cNvPr id="6" name="Content Placeholder 5">
            <a:extLst>
              <a:ext uri="{FF2B5EF4-FFF2-40B4-BE49-F238E27FC236}">
                <a16:creationId xmlns:a16="http://schemas.microsoft.com/office/drawing/2014/main" id="{B1AFA234-76BE-460B-AE27-9AE6B11E0F54}"/>
              </a:ext>
            </a:extLst>
          </p:cNvPr>
          <p:cNvSpPr>
            <a:spLocks noGrp="1"/>
          </p:cNvSpPr>
          <p:nvPr>
            <p:ph idx="1"/>
          </p:nvPr>
        </p:nvSpPr>
        <p:spPr/>
        <p:txBody>
          <a:bodyPr/>
          <a:lstStyle/>
          <a:p>
            <a:pPr marL="0" indent="0">
              <a:lnSpc>
                <a:spcPct val="107000"/>
              </a:lnSpc>
              <a:spcBef>
                <a:spcPts val="0"/>
              </a:spcBef>
              <a:buNone/>
            </a:pPr>
            <a:r>
              <a:rPr lang="en-US" b="1" dirty="0">
                <a:latin typeface="TimesNewRoman,Bold"/>
                <a:ea typeface="Calibri" panose="020F0502020204030204" pitchFamily="34" charset="0"/>
                <a:cs typeface="TimesNewRoman,Bold"/>
              </a:rPr>
              <a:t>[A] 105.1 Required. </a:t>
            </a:r>
            <a:r>
              <a:rPr lang="en-US" dirty="0">
                <a:latin typeface="TimesNewRoman"/>
                <a:ea typeface="Calibri" panose="020F0502020204030204" pitchFamily="34" charset="0"/>
                <a:cs typeface="TimesNewRoman"/>
              </a:rPr>
              <a:t>Any </a:t>
            </a:r>
            <a:r>
              <a:rPr lang="en-US" i="1" dirty="0">
                <a:latin typeface="TimesNewRoman,Italic"/>
                <a:ea typeface="Calibri" panose="020F0502020204030204" pitchFamily="34" charset="0"/>
                <a:cs typeface="TimesNewRoman,Italic"/>
              </a:rPr>
              <a:t>owner </a:t>
            </a:r>
            <a:r>
              <a:rPr lang="en-US" dirty="0">
                <a:latin typeface="TimesNewRoman"/>
                <a:ea typeface="Calibri" panose="020F0502020204030204" pitchFamily="34" charset="0"/>
                <a:cs typeface="TimesNewRoman"/>
              </a:rPr>
              <a:t>or owner’s authorized agent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who intends to construct, enlarge, alter, </a:t>
            </a:r>
            <a:r>
              <a:rPr lang="en-US" i="1" dirty="0">
                <a:latin typeface="TimesNewRoman,Italic"/>
                <a:ea typeface="Calibri" panose="020F0502020204030204" pitchFamily="34" charset="0"/>
                <a:cs typeface="TimesNewRoman,Italic"/>
              </a:rPr>
              <a:t>repair</a:t>
            </a:r>
            <a:r>
              <a:rPr lang="en-US" dirty="0">
                <a:latin typeface="TimesNewRoman"/>
                <a:ea typeface="Calibri" panose="020F0502020204030204" pitchFamily="34" charset="0"/>
                <a:cs typeface="TimesNewRoman"/>
              </a:rPr>
              <a:t>, move, demolish</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or change the occupancy of a building or structure, or to</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erect, install, enlarge, alter, </a:t>
            </a:r>
            <a:r>
              <a:rPr lang="en-US" i="1" dirty="0">
                <a:latin typeface="TimesNewRoman,Italic"/>
                <a:ea typeface="Calibri" panose="020F0502020204030204" pitchFamily="34" charset="0"/>
                <a:cs typeface="TimesNewRoman,Italic"/>
              </a:rPr>
              <a:t>repair</a:t>
            </a:r>
            <a:r>
              <a:rPr lang="en-US" dirty="0">
                <a:latin typeface="TimesNewRoman"/>
                <a:ea typeface="Calibri" panose="020F0502020204030204" pitchFamily="34" charset="0"/>
                <a:cs typeface="TimesNewRoman"/>
              </a:rPr>
              <a:t>, remove, convert or</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replace any impact-resistant coverings, electrical, gas,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mechanical or plumbing system, the installation of which is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regulated by this code, or to cause any such work to be performed,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shall first make application to the </a:t>
            </a:r>
            <a:r>
              <a:rPr lang="en-US" i="1" dirty="0">
                <a:latin typeface="TimesNewRoman,Italic"/>
                <a:ea typeface="Calibri" panose="020F0502020204030204" pitchFamily="34" charset="0"/>
                <a:cs typeface="TimesNewRoman,Italic"/>
              </a:rPr>
              <a:t>building official</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and obtain the required </a:t>
            </a:r>
            <a:r>
              <a:rPr lang="en-US" i="1" dirty="0">
                <a:latin typeface="TimesNewRoman,Italic"/>
                <a:ea typeface="Calibri" panose="020F0502020204030204" pitchFamily="34" charset="0"/>
                <a:cs typeface="TimesNewRoman,Italic"/>
              </a:rPr>
              <a:t>permit</a:t>
            </a:r>
            <a:r>
              <a:rPr lang="en-US" dirty="0">
                <a:latin typeface="TimesNewRoman"/>
                <a:ea typeface="Calibri" panose="020F0502020204030204" pitchFamily="34" charset="0"/>
                <a:cs typeface="TimesNewRoman"/>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353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7BFFF30-54DA-47C0-A16D-58F8153C7F5C}"/>
              </a:ext>
            </a:extLst>
          </p:cNvPr>
          <p:cNvSpPr>
            <a:spLocks noGrp="1"/>
          </p:cNvSpPr>
          <p:nvPr>
            <p:ph idx="1"/>
          </p:nvPr>
        </p:nvSpPr>
        <p:spPr>
          <a:xfrm>
            <a:off x="292925" y="328551"/>
            <a:ext cx="9844643" cy="6191001"/>
          </a:xfrm>
        </p:spPr>
        <p:txBody>
          <a:bodyPr/>
          <a:lstStyle/>
          <a:p>
            <a:pPr marL="0" indent="0">
              <a:lnSpc>
                <a:spcPct val="107000"/>
              </a:lnSpc>
              <a:spcBef>
                <a:spcPts val="0"/>
              </a:spcBef>
              <a:buNone/>
            </a:pPr>
            <a:endParaRPr lang="en-US" b="1" dirty="0">
              <a:latin typeface="TimesNewRoman,Bold"/>
              <a:ea typeface="Calibri" panose="020F0502020204030204" pitchFamily="34" charset="0"/>
              <a:cs typeface="TimesNewRoman,Bold"/>
            </a:endParaRPr>
          </a:p>
          <a:p>
            <a:pPr marL="0" indent="0">
              <a:lnSpc>
                <a:spcPct val="107000"/>
              </a:lnSpc>
              <a:spcBef>
                <a:spcPts val="0"/>
              </a:spcBef>
              <a:buNone/>
            </a:pPr>
            <a:r>
              <a:rPr lang="en-US" sz="2800" b="1" dirty="0">
                <a:latin typeface="TimesNewRoman,Bold"/>
                <a:ea typeface="Calibri" panose="020F0502020204030204" pitchFamily="34" charset="0"/>
                <a:cs typeface="TimesNewRoman,Bold"/>
              </a:rPr>
              <a:t>[A] 105.2 Work exempt from permit. </a:t>
            </a:r>
            <a:r>
              <a:rPr lang="en-US" sz="2800" dirty="0">
                <a:latin typeface="TimesNewRoman"/>
                <a:ea typeface="Calibri" panose="020F0502020204030204" pitchFamily="34" charset="0"/>
                <a:cs typeface="TimesNewRoman"/>
              </a:rPr>
              <a:t>Exemptions from</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800" i="1" dirty="0">
                <a:latin typeface="TimesNewRoman,Italic"/>
                <a:ea typeface="Calibri" panose="020F0502020204030204" pitchFamily="34" charset="0"/>
                <a:cs typeface="TimesNewRoman,Italic"/>
              </a:rPr>
              <a:t>permit </a:t>
            </a:r>
            <a:r>
              <a:rPr lang="en-US" sz="2800" dirty="0">
                <a:latin typeface="TimesNewRoman"/>
                <a:ea typeface="Calibri" panose="020F0502020204030204" pitchFamily="34" charset="0"/>
                <a:cs typeface="TimesNewRoman"/>
              </a:rPr>
              <a:t>requirements of this code shall not be deemed to grant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800" dirty="0">
                <a:latin typeface="TimesNewRoman"/>
                <a:ea typeface="Calibri" panose="020F0502020204030204" pitchFamily="34" charset="0"/>
                <a:cs typeface="TimesNewRoman"/>
              </a:rPr>
              <a:t>authorization for any work to be done in any manner in violation</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800" dirty="0">
                <a:latin typeface="TimesNewRoman"/>
                <a:ea typeface="Calibri" panose="020F0502020204030204" pitchFamily="34" charset="0"/>
                <a:cs typeface="TimesNewRoman"/>
              </a:rPr>
              <a:t>of the provisions of this code. </a:t>
            </a:r>
            <a:r>
              <a:rPr lang="en-US" sz="2800" i="1" dirty="0">
                <a:latin typeface="TimesNewRoman,Italic"/>
                <a:ea typeface="Calibri" panose="020F0502020204030204" pitchFamily="34" charset="0"/>
                <a:cs typeface="TimesNewRoman,Italic"/>
              </a:rPr>
              <a:t>Permits </a:t>
            </a:r>
            <a:r>
              <a:rPr lang="en-US" sz="2800" dirty="0">
                <a:latin typeface="TimesNewRoman"/>
                <a:ea typeface="Calibri" panose="020F0502020204030204" pitchFamily="34" charset="0"/>
                <a:cs typeface="TimesNewRoman"/>
              </a:rPr>
              <a:t>shall not be</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800" dirty="0">
                <a:latin typeface="TimesNewRoman"/>
                <a:ea typeface="Calibri" panose="020F0502020204030204" pitchFamily="34" charset="0"/>
                <a:cs typeface="TimesNewRoman"/>
              </a:rPr>
              <a:t>required for the following:</a:t>
            </a:r>
          </a:p>
          <a:p>
            <a:pPr marL="0" indent="0">
              <a:lnSpc>
                <a:spcPct val="107000"/>
              </a:lnSpc>
              <a:spcBef>
                <a:spcPts val="0"/>
              </a:spcBef>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dirty="0"/>
              <a:t>There are no permit exemptions for Building or Electrical under the Florida Building Code. Only Mechanical, Gas and Plumbing have exemptions. UCF has specific exemptions for Electrical</a:t>
            </a:r>
          </a:p>
        </p:txBody>
      </p:sp>
    </p:spTree>
    <p:extLst>
      <p:ext uri="{BB962C8B-B14F-4D97-AF65-F5344CB8AC3E}">
        <p14:creationId xmlns:p14="http://schemas.microsoft.com/office/powerpoint/2010/main" val="3301552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5A8E4A-D6EF-45E2-AF0A-29A51126D4D4}"/>
              </a:ext>
            </a:extLst>
          </p:cNvPr>
          <p:cNvSpPr>
            <a:spLocks noGrp="1"/>
          </p:cNvSpPr>
          <p:nvPr>
            <p:ph idx="1"/>
          </p:nvPr>
        </p:nvSpPr>
        <p:spPr>
          <a:xfrm>
            <a:off x="704603" y="629392"/>
            <a:ext cx="9535256" cy="5187537"/>
          </a:xfrm>
        </p:spPr>
        <p:txBody>
          <a:bodyPr/>
          <a:lstStyle/>
          <a:p>
            <a:pPr marL="0" indent="0">
              <a:buNone/>
            </a:pPr>
            <a:r>
              <a:rPr lang="en-US" sz="4000" b="1" dirty="0"/>
              <a:t>Gas:</a:t>
            </a:r>
            <a:endParaRPr lang="en-US" sz="4000" dirty="0"/>
          </a:p>
          <a:p>
            <a:pPr marL="0" indent="0">
              <a:buNone/>
            </a:pPr>
            <a:r>
              <a:rPr lang="en-US" sz="4000" dirty="0"/>
              <a:t>1. Portable heating appliance.</a:t>
            </a:r>
          </a:p>
          <a:p>
            <a:pPr marL="0" indent="0">
              <a:buNone/>
            </a:pPr>
            <a:r>
              <a:rPr lang="en-US" sz="4000" dirty="0"/>
              <a:t>2. Replacement of any minor part that does not alter</a:t>
            </a:r>
          </a:p>
          <a:p>
            <a:pPr marL="0" indent="0">
              <a:buNone/>
            </a:pPr>
            <a:r>
              <a:rPr lang="en-US" sz="4000" dirty="0"/>
              <a:t>approval of equipment or make such equipment</a:t>
            </a:r>
          </a:p>
          <a:p>
            <a:pPr marL="0" indent="0">
              <a:buNone/>
            </a:pPr>
            <a:r>
              <a:rPr lang="en-US" sz="4000" dirty="0"/>
              <a:t>unsafe.</a:t>
            </a:r>
          </a:p>
          <a:p>
            <a:endParaRPr lang="en-US" dirty="0"/>
          </a:p>
        </p:txBody>
      </p:sp>
    </p:spTree>
    <p:extLst>
      <p:ext uri="{BB962C8B-B14F-4D97-AF65-F5344CB8AC3E}">
        <p14:creationId xmlns:p14="http://schemas.microsoft.com/office/powerpoint/2010/main" val="388178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35B91F-3903-4315-BC36-D49506B537CB}"/>
              </a:ext>
            </a:extLst>
          </p:cNvPr>
          <p:cNvSpPr>
            <a:spLocks noGrp="1"/>
          </p:cNvSpPr>
          <p:nvPr>
            <p:ph idx="1"/>
          </p:nvPr>
        </p:nvSpPr>
        <p:spPr>
          <a:xfrm>
            <a:off x="605642" y="514598"/>
            <a:ext cx="9444211" cy="5733802"/>
          </a:xfrm>
        </p:spPr>
        <p:txBody>
          <a:bodyPr>
            <a:normAutofit/>
          </a:bodyPr>
          <a:lstStyle/>
          <a:p>
            <a:pPr marL="0" indent="0">
              <a:lnSpc>
                <a:spcPct val="107000"/>
              </a:lnSpc>
              <a:spcBef>
                <a:spcPts val="0"/>
              </a:spcBef>
              <a:buNone/>
            </a:pPr>
            <a:r>
              <a:rPr lang="en-US" sz="2400" b="1" dirty="0">
                <a:latin typeface="TimesNewRoman,Bold"/>
                <a:ea typeface="Calibri" panose="020F0502020204030204" pitchFamily="34" charset="0"/>
                <a:cs typeface="TimesNewRoman,Bold"/>
              </a:rPr>
              <a:t>Mechanical: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1. Portable heating appliance.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2. Portable ventilation equipment.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3. Portable cooling unit.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4. Steam, hot or chilled water piping within any heating</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or cooling equipment regulated by this code.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5. Replacement of any part that does not alter its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approval or make it unsafe.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6. Portable evaporative cooler.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7. Self-contained refrigeration system containing 10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pounds (4.54 kg) or less of refrigerant and actuated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by motors of 1 horsepower (0.75 kW) or less.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8. The installation, replacement, removal or metering</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of any load management control device.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84160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EE97B7-DCD4-45A1-BFC8-179E432AFB87}"/>
              </a:ext>
            </a:extLst>
          </p:cNvPr>
          <p:cNvSpPr>
            <a:spLocks noGrp="1"/>
          </p:cNvSpPr>
          <p:nvPr>
            <p:ph idx="1"/>
          </p:nvPr>
        </p:nvSpPr>
        <p:spPr>
          <a:xfrm>
            <a:off x="372095" y="376052"/>
            <a:ext cx="9761516" cy="6404758"/>
          </a:xfrm>
        </p:spPr>
        <p:txBody>
          <a:bodyPr>
            <a:normAutofit/>
          </a:bodyPr>
          <a:lstStyle/>
          <a:p>
            <a:pPr marL="0" indent="0">
              <a:lnSpc>
                <a:spcPct val="107000"/>
              </a:lnSpc>
              <a:spcBef>
                <a:spcPts val="0"/>
              </a:spcBef>
              <a:buNone/>
            </a:pPr>
            <a:r>
              <a:rPr lang="en-US" sz="2400" b="1" dirty="0">
                <a:latin typeface="TimesNewRoman,Bold"/>
                <a:ea typeface="Calibri" panose="020F0502020204030204" pitchFamily="34" charset="0"/>
                <a:cs typeface="TimesNewRoman,Bold"/>
              </a:rPr>
              <a:t>Plumbing:</a:t>
            </a:r>
          </a:p>
          <a:p>
            <a:pPr marL="0" indent="0">
              <a:lnSpc>
                <a:spcPct val="107000"/>
              </a:lnSpc>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1. The stopping of leaks in drains, water, soil, waste or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vent pipe, provided, however, that if any concealed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trap, drain pipe, water, soil, waste or vent pipe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becomes defective and it becomes necessary to</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remove and replace the same with new material,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such work shall be considered as new work and a</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i="1" dirty="0">
                <a:latin typeface="TimesNewRoman,Italic"/>
                <a:ea typeface="Calibri" panose="020F0502020204030204" pitchFamily="34" charset="0"/>
                <a:cs typeface="TimesNewRoman,Italic"/>
              </a:rPr>
              <a:t>permit </a:t>
            </a:r>
            <a:r>
              <a:rPr lang="en-US" sz="2400" dirty="0">
                <a:latin typeface="TimesNewRoman"/>
                <a:ea typeface="Calibri" panose="020F0502020204030204" pitchFamily="34" charset="0"/>
                <a:cs typeface="TimesNewRoman"/>
              </a:rPr>
              <a:t>shall be obtained and inspection made as provided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in this code.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2. The clearing of stoppages or the repairing of leaks in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pipes, valves or fixtures and the removal and reinstallation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of water closets, provided such repairs do not involve or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TimesNewRoman"/>
                <a:ea typeface="Calibri" panose="020F0502020204030204" pitchFamily="34" charset="0"/>
                <a:cs typeface="TimesNewRoman"/>
              </a:rPr>
              <a:t> require the replacement or rearrangement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dirty="0">
                <a:latin typeface="TimesNewRoman"/>
                <a:ea typeface="Calibri" panose="020F0502020204030204" pitchFamily="34" charset="0"/>
                <a:cs typeface="TimesNewRoman"/>
              </a:rPr>
              <a:t>of valves, pipes or fixtures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83594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31CDC1-123C-4C16-BD34-7CFDC02E2EA5}"/>
              </a:ext>
            </a:extLst>
          </p:cNvPr>
          <p:cNvSpPr>
            <a:spLocks noGrp="1"/>
          </p:cNvSpPr>
          <p:nvPr>
            <p:ph idx="1"/>
          </p:nvPr>
        </p:nvSpPr>
        <p:spPr>
          <a:xfrm>
            <a:off x="661060" y="589808"/>
            <a:ext cx="9388793" cy="5658591"/>
          </a:xfrm>
        </p:spPr>
        <p:txBody>
          <a:bodyPr/>
          <a:lstStyle/>
          <a:p>
            <a:pPr marL="0" marR="0" indent="0">
              <a:lnSpc>
                <a:spcPct val="107000"/>
              </a:lnSpc>
              <a:spcBef>
                <a:spcPts val="0"/>
              </a:spcBef>
              <a:buNone/>
            </a:pPr>
            <a:r>
              <a:rPr lang="en-US" sz="2800" b="1" dirty="0">
                <a:latin typeface="TimesNewRoman,Bold"/>
              </a:rPr>
              <a:t>UCF Permit Exemptions</a:t>
            </a:r>
          </a:p>
          <a:p>
            <a:pPr marL="0" marR="0" indent="0">
              <a:lnSpc>
                <a:spcPct val="107000"/>
              </a:lnSpc>
              <a:spcBef>
                <a:spcPts val="0"/>
              </a:spcBef>
              <a:buNone/>
            </a:pPr>
            <a:endParaRPr lang="en-US" sz="2400" b="1" dirty="0">
              <a:latin typeface="TimesNewRoman,Bold"/>
            </a:endParaRPr>
          </a:p>
          <a:p>
            <a:pPr marL="0" indent="0">
              <a:lnSpc>
                <a:spcPct val="107000"/>
              </a:lnSpc>
              <a:spcBef>
                <a:spcPts val="0"/>
              </a:spcBef>
              <a:buNone/>
            </a:pPr>
            <a:r>
              <a:rPr lang="en-US" sz="2400" b="1" dirty="0">
                <a:latin typeface="TimesNewRoman,Bold"/>
              </a:rPr>
              <a:t>Electrical:</a:t>
            </a:r>
          </a:p>
          <a:p>
            <a:pPr marL="0" indent="0">
              <a:lnSpc>
                <a:spcPct val="107000"/>
              </a:lnSpc>
              <a:spcBef>
                <a:spcPts val="0"/>
              </a:spcBef>
              <a:buNone/>
            </a:pPr>
            <a:endParaRPr lang="en-US" sz="2400" b="1" dirty="0">
              <a:latin typeface="TimesNewRoman,Bold"/>
            </a:endParaRPr>
          </a:p>
          <a:p>
            <a:pPr marL="0" marR="0" indent="0">
              <a:lnSpc>
                <a:spcPct val="107000"/>
              </a:lnSpc>
              <a:spcBef>
                <a:spcPts val="0"/>
              </a:spcBef>
              <a:spcAft>
                <a:spcPts val="800"/>
              </a:spcAft>
              <a:buNone/>
            </a:pPr>
            <a:r>
              <a:rPr lang="en-US" sz="2400" dirty="0">
                <a:latin typeface="TimesNewRoman"/>
                <a:ea typeface="Calibri" panose="020F0502020204030204" pitchFamily="34" charset="0"/>
                <a:cs typeface="TimesNewRoman"/>
              </a:rPr>
              <a:t>Replacing switches, outlets or breakers of the same type and size.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78303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3D5B19-65C5-4A17-8E12-939704830B8D}"/>
              </a:ext>
            </a:extLst>
          </p:cNvPr>
          <p:cNvSpPr>
            <a:spLocks noGrp="1"/>
          </p:cNvSpPr>
          <p:nvPr>
            <p:ph idx="1"/>
          </p:nvPr>
        </p:nvSpPr>
        <p:spPr>
          <a:xfrm>
            <a:off x="344384" y="451262"/>
            <a:ext cx="9725261" cy="5809013"/>
          </a:xfrm>
        </p:spPr>
        <p:txBody>
          <a:bodyPr/>
          <a:lstStyle/>
          <a:p>
            <a:pPr marL="0" indent="0">
              <a:lnSpc>
                <a:spcPct val="107000"/>
              </a:lnSpc>
              <a:spcBef>
                <a:spcPts val="0"/>
              </a:spcBef>
              <a:buNone/>
            </a:pPr>
            <a:endParaRPr lang="en-US" sz="3200" b="1" dirty="0">
              <a:latin typeface="TimesNewRoman,Bold"/>
              <a:ea typeface="Calibri" panose="020F0502020204030204" pitchFamily="34" charset="0"/>
              <a:cs typeface="TimesNewRoman,Bold"/>
            </a:endParaRPr>
          </a:p>
          <a:p>
            <a:pPr marL="0" indent="0">
              <a:lnSpc>
                <a:spcPct val="107000"/>
              </a:lnSpc>
              <a:spcBef>
                <a:spcPts val="0"/>
              </a:spcBef>
              <a:buNone/>
            </a:pPr>
            <a:endParaRPr lang="en-US" sz="3200" b="1" dirty="0">
              <a:latin typeface="TimesNewRoman,Bold"/>
              <a:ea typeface="Calibri" panose="020F0502020204030204" pitchFamily="34" charset="0"/>
              <a:cs typeface="TimesNewRoman,Bold"/>
            </a:endParaRPr>
          </a:p>
          <a:p>
            <a:pPr marL="0" indent="0">
              <a:lnSpc>
                <a:spcPct val="107000"/>
              </a:lnSpc>
              <a:spcBef>
                <a:spcPts val="0"/>
              </a:spcBef>
              <a:buNone/>
            </a:pPr>
            <a:r>
              <a:rPr lang="en-US" sz="3200" b="1" dirty="0">
                <a:latin typeface="TimesNewRoman,Bold"/>
                <a:ea typeface="Calibri" panose="020F0502020204030204" pitchFamily="34" charset="0"/>
                <a:cs typeface="TimesNewRoman,Bold"/>
              </a:rPr>
              <a:t>[A] 105.2.1 Emergency repairs. </a:t>
            </a:r>
            <a:r>
              <a:rPr lang="en-US" sz="3200" dirty="0">
                <a:latin typeface="TimesNewRoman"/>
                <a:ea typeface="Calibri" panose="020F0502020204030204" pitchFamily="34" charset="0"/>
                <a:cs typeface="TimesNewRoman"/>
              </a:rPr>
              <a:t>Where equipment</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3200" dirty="0">
                <a:latin typeface="TimesNewRoman"/>
                <a:ea typeface="Calibri" panose="020F0502020204030204" pitchFamily="34" charset="0"/>
                <a:cs typeface="TimesNewRoman"/>
              </a:rPr>
              <a:t>replacements and repairs must be performed in an emergency situation, the </a:t>
            </a:r>
            <a:r>
              <a:rPr lang="en-US" sz="3200" i="1" dirty="0">
                <a:latin typeface="TimesNewRoman,Italic"/>
                <a:ea typeface="Calibri" panose="020F0502020204030204" pitchFamily="34" charset="0"/>
                <a:cs typeface="TimesNewRoman,Italic"/>
              </a:rPr>
              <a:t>permit </a:t>
            </a:r>
            <a:r>
              <a:rPr lang="en-US" sz="3200" dirty="0">
                <a:latin typeface="TimesNewRoman"/>
                <a:ea typeface="Calibri" panose="020F0502020204030204" pitchFamily="34" charset="0"/>
                <a:cs typeface="TimesNewRoman"/>
              </a:rPr>
              <a:t>application shall be submitted within the next working business day to the </a:t>
            </a:r>
            <a:r>
              <a:rPr lang="en-US" sz="3200" i="1" dirty="0">
                <a:latin typeface="TimesNewRoman,Italic"/>
                <a:ea typeface="Calibri" panose="020F0502020204030204" pitchFamily="34" charset="0"/>
                <a:cs typeface="TimesNewRoman,Italic"/>
              </a:rPr>
              <a:t>building official</a:t>
            </a:r>
            <a:r>
              <a:rPr lang="en-US" sz="3200" dirty="0">
                <a:latin typeface="TimesNewRoman"/>
                <a:ea typeface="Calibri" panose="020F0502020204030204" pitchFamily="34" charset="0"/>
                <a:cs typeface="TimesNewRoman"/>
              </a:rPr>
              <a:t>.</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75693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FA7B6C-DC6F-45D1-8639-726D2EFC6BB8}"/>
              </a:ext>
            </a:extLst>
          </p:cNvPr>
          <p:cNvSpPr>
            <a:spLocks noGrp="1"/>
          </p:cNvSpPr>
          <p:nvPr>
            <p:ph idx="1"/>
          </p:nvPr>
        </p:nvSpPr>
        <p:spPr>
          <a:xfrm>
            <a:off x="546266" y="570016"/>
            <a:ext cx="9503588" cy="5678383"/>
          </a:xfrm>
        </p:spPr>
        <p:txBody>
          <a:bodyPr/>
          <a:lstStyle/>
          <a:p>
            <a:pPr marL="0" indent="0">
              <a:lnSpc>
                <a:spcPct val="107000"/>
              </a:lnSpc>
              <a:spcBef>
                <a:spcPts val="0"/>
              </a:spcBef>
              <a:buNone/>
            </a:pPr>
            <a:endParaRPr lang="en-US" b="1" dirty="0">
              <a:latin typeface="TimesNewRoman,Bold"/>
              <a:ea typeface="Calibri" panose="020F0502020204030204" pitchFamily="34" charset="0"/>
              <a:cs typeface="TimesNewRoman,Bold"/>
            </a:endParaRPr>
          </a:p>
          <a:p>
            <a:pPr marL="0" indent="0">
              <a:lnSpc>
                <a:spcPct val="107000"/>
              </a:lnSpc>
              <a:spcBef>
                <a:spcPts val="0"/>
              </a:spcBef>
              <a:buNone/>
            </a:pPr>
            <a:r>
              <a:rPr lang="en-US" sz="2800" b="1" dirty="0">
                <a:latin typeface="TimesNewRoman,Bold"/>
                <a:ea typeface="Calibri" panose="020F0502020204030204" pitchFamily="34" charset="0"/>
                <a:cs typeface="TimesNewRoman,Bold"/>
              </a:rPr>
              <a:t>“Conditional Start”</a:t>
            </a:r>
          </a:p>
          <a:p>
            <a:pPr marL="0" indent="0">
              <a:lnSpc>
                <a:spcPct val="107000"/>
              </a:lnSpc>
              <a:spcBef>
                <a:spcPts val="0"/>
              </a:spcBef>
              <a:buNone/>
            </a:pPr>
            <a:endParaRPr lang="en-US" b="1" dirty="0">
              <a:latin typeface="TimesNewRoman,Bold"/>
              <a:ea typeface="Calibri" panose="020F0502020204030204" pitchFamily="34" charset="0"/>
              <a:cs typeface="TimesNewRoman,Bold"/>
            </a:endParaRPr>
          </a:p>
          <a:p>
            <a:pPr marL="0" indent="0">
              <a:lnSpc>
                <a:spcPct val="107000"/>
              </a:lnSpc>
              <a:spcBef>
                <a:spcPts val="0"/>
              </a:spcBef>
              <a:buNone/>
            </a:pPr>
            <a:r>
              <a:rPr lang="en-US" b="1" dirty="0">
                <a:latin typeface="TimesNewRoman,Bold"/>
                <a:ea typeface="Calibri" panose="020F0502020204030204" pitchFamily="34" charset="0"/>
                <a:cs typeface="TimesNewRoman,Bold"/>
              </a:rPr>
              <a:t>105.12 Work starting before permit issuance. </a:t>
            </a:r>
            <a:r>
              <a:rPr lang="en-US" dirty="0">
                <a:latin typeface="TimesNewRoman"/>
                <a:ea typeface="Calibri" panose="020F0502020204030204" pitchFamily="34" charset="0"/>
                <a:cs typeface="TimesNewRoman"/>
              </a:rPr>
              <a:t>Upon</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approval of the building official, the scope of work delineated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in the building permit application and plan may be started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prior to the final approval and issuance of the permit, provided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any work completed is entirely at risk of the permit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dirty="0">
                <a:latin typeface="TimesNewRoman"/>
                <a:ea typeface="Calibri" panose="020F0502020204030204" pitchFamily="34" charset="0"/>
                <a:cs typeface="TimesNewRoman"/>
              </a:rPr>
              <a:t>applicant and the work does not proceed past the first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latin typeface="TimesNewRoman"/>
                <a:ea typeface="Calibri" panose="020F0502020204030204" pitchFamily="34" charset="0"/>
                <a:cs typeface="TimesNewRoman"/>
              </a:rPr>
              <a:t>required inspection.</a:t>
            </a:r>
          </a:p>
          <a:p>
            <a:pPr marL="0" marR="0" indent="0">
              <a:lnSpc>
                <a:spcPct val="107000"/>
              </a:lnSpc>
              <a:spcBef>
                <a:spcPts val="0"/>
              </a:spcBef>
              <a:spcAft>
                <a:spcPts val="800"/>
              </a:spcAft>
              <a:buNone/>
            </a:pPr>
            <a:endParaRPr lang="en-US" sz="2800" dirty="0">
              <a:latin typeface="TimesNewRoman"/>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latin typeface="TimesNewRoman"/>
                <a:ea typeface="Calibri" panose="020F0502020204030204" pitchFamily="34" charset="0"/>
                <a:cs typeface="Times New Roman" panose="02020603050405020304" pitchFamily="18" charset="0"/>
              </a:rPr>
              <a:t>A conditional start can be requested by email, with your Director cc’d on your request.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130304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165</TotalTime>
  <Words>1651</Words>
  <Application>Microsoft Office PowerPoint</Application>
  <PresentationFormat>Widescreen</PresentationFormat>
  <Paragraphs>145</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Calibri</vt:lpstr>
      <vt:lpstr>Century Gothic</vt:lpstr>
      <vt:lpstr>TimesNewRoman</vt:lpstr>
      <vt:lpstr>TimesNewRoman,Bold</vt:lpstr>
      <vt:lpstr>TimesNewRoman,Italic</vt:lpstr>
      <vt:lpstr>Wingdings 3</vt:lpstr>
      <vt:lpstr>Ion</vt:lpstr>
      <vt:lpstr>Permiting</vt:lpstr>
      <vt:lpstr>When are permits required?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Working Without a Permit</vt:lpstr>
      <vt:lpstr>PowerPoint Presentation</vt:lpstr>
      <vt:lpstr>Engineering Requirements:  105.3.1.2 No permit may be issued for any building construction, erection, alteration, modification, repair, or addition unless the applicant for such permit provides to the enforcing agency which issues the permit any of the following documents which apply to the construction for which the permit is to be issued and which shall be prepared by or under the direction of an engineer registered under Chapter 471, Florida Statutes:</vt:lpstr>
      <vt:lpstr>PowerPoint Presentation</vt:lpstr>
      <vt:lpstr>PowerPoint Presentation</vt:lpstr>
      <vt:lpstr>PowerPoint Presentation</vt:lpstr>
      <vt:lpstr>PowerPoint Presentation</vt:lpstr>
      <vt:lpstr>PowerPoint Presentation</vt:lpstr>
      <vt:lpstr>Engineering   471.003 Qualifications for practice; exemptions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Permits</dc:title>
  <dc:creator>Roy Johnston</dc:creator>
  <cp:lastModifiedBy>Roy Johnston</cp:lastModifiedBy>
  <cp:revision>18</cp:revision>
  <dcterms:created xsi:type="dcterms:W3CDTF">2023-01-24T18:54:03Z</dcterms:created>
  <dcterms:modified xsi:type="dcterms:W3CDTF">2026-02-10T13:08:49Z</dcterms:modified>
</cp:coreProperties>
</file>