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86" r:id="rId1"/>
  </p:sldMasterIdLst>
  <p:notesMasterIdLst>
    <p:notesMasterId r:id="rId15"/>
  </p:notesMasterIdLst>
  <p:handoutMasterIdLst>
    <p:handoutMasterId r:id="rId16"/>
  </p:handoutMasterIdLst>
  <p:sldIdLst>
    <p:sldId id="256" r:id="rId2"/>
    <p:sldId id="264" r:id="rId3"/>
    <p:sldId id="258" r:id="rId4"/>
    <p:sldId id="257" r:id="rId5"/>
    <p:sldId id="266" r:id="rId6"/>
    <p:sldId id="267" r:id="rId7"/>
    <p:sldId id="272" r:id="rId8"/>
    <p:sldId id="269" r:id="rId9"/>
    <p:sldId id="273" r:id="rId10"/>
    <p:sldId id="259" r:id="rId11"/>
    <p:sldId id="263" r:id="rId12"/>
    <p:sldId id="262" r:id="rId13"/>
    <p:sldId id="265" r:id="rId1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ermitting in Citizenserve" id="{7AF56A8D-F6CD-4561-B1BA-9C2A15725ED4}">
          <p14:sldIdLst>
            <p14:sldId id="256"/>
            <p14:sldId id="264"/>
            <p14:sldId id="258"/>
            <p14:sldId id="257"/>
            <p14:sldId id="266"/>
            <p14:sldId id="267"/>
            <p14:sldId id="272"/>
            <p14:sldId id="269"/>
            <p14:sldId id="273"/>
            <p14:sldId id="259"/>
            <p14:sldId id="263"/>
            <p14:sldId id="262"/>
            <p14:sldId id="26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82660" autoAdjust="0"/>
  </p:normalViewPr>
  <p:slideViewPr>
    <p:cSldViewPr snapToGrid="0">
      <p:cViewPr varScale="1">
        <p:scale>
          <a:sx n="88" d="100"/>
          <a:sy n="88" d="100"/>
        </p:scale>
        <p:origin x="120" y="516"/>
      </p:cViewPr>
      <p:guideLst/>
    </p:cSldViewPr>
  </p:slideViewPr>
  <p:outlineViewPr>
    <p:cViewPr>
      <p:scale>
        <a:sx n="33" d="100"/>
        <a:sy n="33" d="100"/>
      </p:scale>
      <p:origin x="0" y="-5538"/>
    </p:cViewPr>
  </p:outlineViewPr>
  <p:notesTextViewPr>
    <p:cViewPr>
      <p:scale>
        <a:sx n="3" d="2"/>
        <a:sy n="3" d="2"/>
      </p:scale>
      <p:origin x="0" y="0"/>
    </p:cViewPr>
  </p:notesTextViewPr>
  <p:sorterViewPr>
    <p:cViewPr varScale="1">
      <p:scale>
        <a:sx n="100" d="100"/>
        <a:sy n="100" d="100"/>
      </p:scale>
      <p:origin x="0" y="0"/>
    </p:cViewPr>
  </p:sorterViewPr>
  <p:notesViewPr>
    <p:cSldViewPr snapToGrid="0">
      <p:cViewPr varScale="1">
        <p:scale>
          <a:sx n="78" d="100"/>
          <a:sy n="78" d="100"/>
        </p:scale>
        <p:origin x="33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1389F41-1683-4EA4-897E-1A0420A6FE4E}"/>
              </a:ext>
            </a:extLst>
          </p:cNvPr>
          <p:cNvSpPr>
            <a:spLocks noGrp="1"/>
          </p:cNvSpPr>
          <p:nvPr>
            <p:ph type="hdr" sz="quarter"/>
          </p:nvPr>
        </p:nvSpPr>
        <p:spPr>
          <a:xfrm>
            <a:off x="0" y="0"/>
            <a:ext cx="3037840" cy="466434"/>
          </a:xfrm>
          <a:prstGeom prst="rect">
            <a:avLst/>
          </a:prstGeom>
        </p:spPr>
        <p:txBody>
          <a:bodyPr vert="horz" lIns="93172" tIns="46587" rIns="93172" bIns="46587" rtlCol="0"/>
          <a:lstStyle>
            <a:lvl1pPr algn="l">
              <a:defRPr sz="1200"/>
            </a:lvl1pPr>
          </a:lstStyle>
          <a:p>
            <a:endParaRPr lang="en-US" dirty="0"/>
          </a:p>
        </p:txBody>
      </p:sp>
      <p:sp>
        <p:nvSpPr>
          <p:cNvPr id="3" name="Date Placeholder 2">
            <a:extLst>
              <a:ext uri="{FF2B5EF4-FFF2-40B4-BE49-F238E27FC236}">
                <a16:creationId xmlns:a16="http://schemas.microsoft.com/office/drawing/2014/main" id="{5B26AE61-5A62-421D-BF07-2708C44E93E1}"/>
              </a:ext>
            </a:extLst>
          </p:cNvPr>
          <p:cNvSpPr>
            <a:spLocks noGrp="1"/>
          </p:cNvSpPr>
          <p:nvPr>
            <p:ph type="dt" sz="quarter" idx="1"/>
          </p:nvPr>
        </p:nvSpPr>
        <p:spPr>
          <a:xfrm>
            <a:off x="3970938" y="0"/>
            <a:ext cx="3037840" cy="466434"/>
          </a:xfrm>
          <a:prstGeom prst="rect">
            <a:avLst/>
          </a:prstGeom>
        </p:spPr>
        <p:txBody>
          <a:bodyPr vert="horz" lIns="93172" tIns="46587" rIns="93172" bIns="46587" rtlCol="0"/>
          <a:lstStyle>
            <a:lvl1pPr algn="r">
              <a:defRPr sz="1200"/>
            </a:lvl1pPr>
          </a:lstStyle>
          <a:p>
            <a:endParaRPr lang="en-US" dirty="0"/>
          </a:p>
        </p:txBody>
      </p:sp>
      <p:sp>
        <p:nvSpPr>
          <p:cNvPr id="4" name="Footer Placeholder 3">
            <a:extLst>
              <a:ext uri="{FF2B5EF4-FFF2-40B4-BE49-F238E27FC236}">
                <a16:creationId xmlns:a16="http://schemas.microsoft.com/office/drawing/2014/main" id="{A5618754-75AF-479B-A784-9C9DD163A8E8}"/>
              </a:ext>
            </a:extLst>
          </p:cNvPr>
          <p:cNvSpPr>
            <a:spLocks noGrp="1"/>
          </p:cNvSpPr>
          <p:nvPr>
            <p:ph type="ftr" sz="quarter" idx="2"/>
          </p:nvPr>
        </p:nvSpPr>
        <p:spPr>
          <a:xfrm>
            <a:off x="0" y="8829968"/>
            <a:ext cx="3037840" cy="466433"/>
          </a:xfrm>
          <a:prstGeom prst="rect">
            <a:avLst/>
          </a:prstGeom>
        </p:spPr>
        <p:txBody>
          <a:bodyPr vert="horz" lIns="93172" tIns="46587" rIns="93172" bIns="46587"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5194BED2-A19E-4193-9B66-2382D5904FA1}"/>
              </a:ext>
            </a:extLst>
          </p:cNvPr>
          <p:cNvSpPr>
            <a:spLocks noGrp="1"/>
          </p:cNvSpPr>
          <p:nvPr>
            <p:ph type="sldNum" sz="quarter" idx="3"/>
          </p:nvPr>
        </p:nvSpPr>
        <p:spPr>
          <a:xfrm>
            <a:off x="3970938" y="8829968"/>
            <a:ext cx="3037840" cy="466433"/>
          </a:xfrm>
          <a:prstGeom prst="rect">
            <a:avLst/>
          </a:prstGeom>
        </p:spPr>
        <p:txBody>
          <a:bodyPr vert="horz" lIns="93172" tIns="46587" rIns="93172" bIns="46587" rtlCol="0" anchor="b"/>
          <a:lstStyle>
            <a:lvl1pPr algn="r">
              <a:defRPr sz="1200"/>
            </a:lvl1pPr>
          </a:lstStyle>
          <a:p>
            <a:fld id="{C7982BDC-42F4-425D-BCB8-E7518F30B4B3}" type="slidenum">
              <a:rPr lang="en-US" smtClean="0"/>
              <a:t>‹#›</a:t>
            </a:fld>
            <a:endParaRPr lang="en-US" dirty="0"/>
          </a:p>
        </p:txBody>
      </p:sp>
    </p:spTree>
    <p:extLst>
      <p:ext uri="{BB962C8B-B14F-4D97-AF65-F5344CB8AC3E}">
        <p14:creationId xmlns:p14="http://schemas.microsoft.com/office/powerpoint/2010/main" val="2107097507"/>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2" tIns="46587" rIns="93172" bIns="46587"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2" tIns="46587" rIns="93172" bIns="46587" rtlCol="0"/>
          <a:lstStyle>
            <a:lvl1pPr algn="r">
              <a:defRPr sz="1200"/>
            </a:lvl1pPr>
          </a:lstStyle>
          <a:p>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2" tIns="46587" rIns="93172" bIns="46587"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2" tIns="46587" rIns="93172" bIns="46587"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3"/>
          </a:xfrm>
          <a:prstGeom prst="rect">
            <a:avLst/>
          </a:prstGeom>
        </p:spPr>
        <p:txBody>
          <a:bodyPr vert="horz" lIns="93172" tIns="46587" rIns="93172" bIns="46587"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8"/>
            <a:ext cx="3037840" cy="466433"/>
          </a:xfrm>
          <a:prstGeom prst="rect">
            <a:avLst/>
          </a:prstGeom>
        </p:spPr>
        <p:txBody>
          <a:bodyPr vert="horz" lIns="93172" tIns="46587" rIns="93172" bIns="46587" rtlCol="0" anchor="b"/>
          <a:lstStyle>
            <a:lvl1pPr algn="r">
              <a:defRPr sz="1200"/>
            </a:lvl1pPr>
          </a:lstStyle>
          <a:p>
            <a:fld id="{769D4BDA-7618-4274-BC5E-0A203E35F08C}" type="slidenum">
              <a:rPr lang="en-US" smtClean="0"/>
              <a:t>‹#›</a:t>
            </a:fld>
            <a:endParaRPr lang="en-US" dirty="0"/>
          </a:p>
        </p:txBody>
      </p:sp>
    </p:spTree>
    <p:extLst>
      <p:ext uri="{BB962C8B-B14F-4D97-AF65-F5344CB8AC3E}">
        <p14:creationId xmlns:p14="http://schemas.microsoft.com/office/powerpoint/2010/main" val="63000173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nam02.safelinks.protection.outlook.com/?url=https%3A%2F%2Fwww.myfloridacfo.com%2Fdivision%2Fwc%2Femployer%2Fexemptions&amp;data=05%7C02%7CByron.Cordova%40ucf.edu%7C2a140dce32604c13ab1d08dda2b2a882%7Cbb932f15ef3842ba91fcf3c59d5dd1f1%7C0%7C0%7C638845610389667534%7CUnknown%7CTWFpbGZsb3d8eyJFbXB0eU1hcGkiOnRydWUsIlYiOiIwLjAuMDAwMCIsIlAiOiJXaW4zMiIsIkFOIjoiTWFpbCIsIldUIjoyfQ%3D%3D%7C0%7C%7C%7C&amp;sdata=99ikyYeDhX1UVSs8%2BZ1n9gVRL72d4n0JjVYUYcNV5gk%3D&amp;reserved=0"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D4BDA-7618-4274-BC5E-0A203E35F08C}" type="slidenum">
              <a:rPr lang="en-US" smtClean="0"/>
              <a:t>1</a:t>
            </a:fld>
            <a:endParaRPr lang="en-US" dirty="0"/>
          </a:p>
        </p:txBody>
      </p:sp>
      <p:sp>
        <p:nvSpPr>
          <p:cNvPr id="5" name="Date Placeholder 4">
            <a:extLst>
              <a:ext uri="{FF2B5EF4-FFF2-40B4-BE49-F238E27FC236}">
                <a16:creationId xmlns:a16="http://schemas.microsoft.com/office/drawing/2014/main" id="{BF15FC2E-474D-4AF5-9B41-FF83616B6A6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6620181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Updating information on the application or cancelled inspection are not valid activities</a:t>
            </a:r>
          </a:p>
        </p:txBody>
      </p:sp>
      <p:sp>
        <p:nvSpPr>
          <p:cNvPr id="4" name="Slide Number Placeholder 3"/>
          <p:cNvSpPr>
            <a:spLocks noGrp="1"/>
          </p:cNvSpPr>
          <p:nvPr>
            <p:ph type="sldNum" sz="quarter" idx="5"/>
          </p:nvPr>
        </p:nvSpPr>
        <p:spPr/>
        <p:txBody>
          <a:bodyPr/>
          <a:lstStyle/>
          <a:p>
            <a:fld id="{769D4BDA-7618-4274-BC5E-0A203E35F08C}" type="slidenum">
              <a:rPr lang="en-US" smtClean="0"/>
              <a:t>12</a:t>
            </a:fld>
            <a:endParaRPr lang="en-US" dirty="0"/>
          </a:p>
        </p:txBody>
      </p:sp>
      <p:sp>
        <p:nvSpPr>
          <p:cNvPr id="5" name="Date Placeholder 4">
            <a:extLst>
              <a:ext uri="{FF2B5EF4-FFF2-40B4-BE49-F238E27FC236}">
                <a16:creationId xmlns:a16="http://schemas.microsoft.com/office/drawing/2014/main" id="{D8E03BE1-849C-462E-830F-66C69901790D}"/>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3438689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D4BDA-7618-4274-BC5E-0A203E35F08C}" type="slidenum">
              <a:rPr lang="en-US" smtClean="0"/>
              <a:t>13</a:t>
            </a:fld>
            <a:endParaRPr lang="en-US" dirty="0"/>
          </a:p>
        </p:txBody>
      </p:sp>
      <p:sp>
        <p:nvSpPr>
          <p:cNvPr id="5" name="Date Placeholder 4">
            <a:extLst>
              <a:ext uri="{FF2B5EF4-FFF2-40B4-BE49-F238E27FC236}">
                <a16:creationId xmlns:a16="http://schemas.microsoft.com/office/drawing/2014/main" id="{ACDE9C6F-2ED3-43D7-BDC3-C07C88E74599}"/>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6568925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D4BDA-7618-4274-BC5E-0A203E35F08C}" type="slidenum">
              <a:rPr lang="en-US" smtClean="0"/>
              <a:t>2</a:t>
            </a:fld>
            <a:endParaRPr lang="en-US" dirty="0"/>
          </a:p>
        </p:txBody>
      </p:sp>
      <p:sp>
        <p:nvSpPr>
          <p:cNvPr id="5" name="Date Placeholder 4">
            <a:extLst>
              <a:ext uri="{FF2B5EF4-FFF2-40B4-BE49-F238E27FC236}">
                <a16:creationId xmlns:a16="http://schemas.microsoft.com/office/drawing/2014/main" id="{043B7B9F-7C6F-4CC5-AEAC-0A9577270B14}"/>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133887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found out that you or your subcontractor might have more than one account, please let us know so we can delete the one that you don’t need to avoid confusion.</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those involved in the project do not have an account with Citizenserve, please have them create a new account. Do not select "Enter a new contact" as this will create an account on their behalf and they will not be able to access it for changes if needed.</a:t>
            </a:r>
          </a:p>
          <a:p>
            <a:endParaRPr lang="en-US" dirty="0"/>
          </a:p>
          <a:p>
            <a:endParaRPr lang="en-US" dirty="0"/>
          </a:p>
        </p:txBody>
      </p:sp>
      <p:sp>
        <p:nvSpPr>
          <p:cNvPr id="4" name="Slide Number Placeholder 3"/>
          <p:cNvSpPr>
            <a:spLocks noGrp="1"/>
          </p:cNvSpPr>
          <p:nvPr>
            <p:ph type="sldNum" sz="quarter" idx="5"/>
          </p:nvPr>
        </p:nvSpPr>
        <p:spPr/>
        <p:txBody>
          <a:bodyPr/>
          <a:lstStyle/>
          <a:p>
            <a:fld id="{769D4BDA-7618-4274-BC5E-0A203E35F08C}" type="slidenum">
              <a:rPr lang="en-US" smtClean="0"/>
              <a:t>3</a:t>
            </a:fld>
            <a:endParaRPr lang="en-US" dirty="0"/>
          </a:p>
        </p:txBody>
      </p:sp>
      <p:sp>
        <p:nvSpPr>
          <p:cNvPr id="5" name="Date Placeholder 4">
            <a:extLst>
              <a:ext uri="{FF2B5EF4-FFF2-40B4-BE49-F238E27FC236}">
                <a16:creationId xmlns:a16="http://schemas.microsoft.com/office/drawing/2014/main" id="{10C584A0-E11B-4F93-8677-AE7184616E0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0221941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Permit fee calculator</a:t>
            </a:r>
          </a:p>
          <a:p>
            <a:pPr marL="171450" indent="-171450">
              <a:buFont typeface="Arial" panose="020B0604020202020204" pitchFamily="34" charset="0"/>
              <a:buChar char="•"/>
            </a:pPr>
            <a:r>
              <a:rPr lang="en-US" dirty="0"/>
              <a:t>Permitting procedures</a:t>
            </a:r>
          </a:p>
        </p:txBody>
      </p:sp>
      <p:sp>
        <p:nvSpPr>
          <p:cNvPr id="4" name="Slide Number Placeholder 3"/>
          <p:cNvSpPr>
            <a:spLocks noGrp="1"/>
          </p:cNvSpPr>
          <p:nvPr>
            <p:ph type="sldNum" sz="quarter" idx="5"/>
          </p:nvPr>
        </p:nvSpPr>
        <p:spPr/>
        <p:txBody>
          <a:bodyPr/>
          <a:lstStyle/>
          <a:p>
            <a:fld id="{769D4BDA-7618-4274-BC5E-0A203E35F08C}" type="slidenum">
              <a:rPr lang="en-US" smtClean="0"/>
              <a:t>4</a:t>
            </a:fld>
            <a:endParaRPr lang="en-US" dirty="0"/>
          </a:p>
        </p:txBody>
      </p:sp>
      <p:sp>
        <p:nvSpPr>
          <p:cNvPr id="5" name="Date Placeholder 4">
            <a:extLst>
              <a:ext uri="{FF2B5EF4-FFF2-40B4-BE49-F238E27FC236}">
                <a16:creationId xmlns:a16="http://schemas.microsoft.com/office/drawing/2014/main" id="{239A9F73-6403-4FD9-9C6A-12FCE60F3752}"/>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0635746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solidFill>
                  <a:schemeClr val="tx1"/>
                </a:solidFill>
              </a:rPr>
              <a:t>Workman’s Compensation should be covered by COI, or an exemption form should be submitted. </a:t>
            </a:r>
            <a:r>
              <a:rPr lang="en-US" dirty="0">
                <a:solidFill>
                  <a:schemeClr val="tx1"/>
                </a:solidFill>
                <a:hlinkClick r:id="rId3" tooltip="Original URL: https://www.myfloridacfo.com/division/wc/employer/exemptions. Click or tap if you trust this link."/>
              </a:rPr>
              <a:t>https://www.myfloridacfo.com/division/wc/employer/exemptions</a:t>
            </a:r>
            <a:endParaRPr lang="en-US" dirty="0">
              <a:solidFill>
                <a:schemeClr val="tx1"/>
              </a:solidFill>
            </a:endParaRPr>
          </a:p>
        </p:txBody>
      </p:sp>
      <p:sp>
        <p:nvSpPr>
          <p:cNvPr id="4" name="Slide Number Placeholder 3"/>
          <p:cNvSpPr>
            <a:spLocks noGrp="1"/>
          </p:cNvSpPr>
          <p:nvPr>
            <p:ph type="sldNum" sz="quarter" idx="5"/>
          </p:nvPr>
        </p:nvSpPr>
        <p:spPr/>
        <p:txBody>
          <a:bodyPr/>
          <a:lstStyle/>
          <a:p>
            <a:fld id="{769D4BDA-7618-4274-BC5E-0A203E35F08C}" type="slidenum">
              <a:rPr lang="en-US" smtClean="0"/>
              <a:t>5</a:t>
            </a:fld>
            <a:endParaRPr lang="en-US" dirty="0"/>
          </a:p>
        </p:txBody>
      </p:sp>
      <p:sp>
        <p:nvSpPr>
          <p:cNvPr id="5" name="Date Placeholder 4">
            <a:extLst>
              <a:ext uri="{FF2B5EF4-FFF2-40B4-BE49-F238E27FC236}">
                <a16:creationId xmlns:a16="http://schemas.microsoft.com/office/drawing/2014/main" id="{C1A63C4B-FEEB-4960-AA73-03750B96CB36}"/>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21081846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D4BDA-7618-4274-BC5E-0A203E35F08C}" type="slidenum">
              <a:rPr lang="en-US" smtClean="0"/>
              <a:t>6</a:t>
            </a:fld>
            <a:endParaRPr lang="en-US" dirty="0"/>
          </a:p>
        </p:txBody>
      </p:sp>
      <p:sp>
        <p:nvSpPr>
          <p:cNvPr id="5" name="Date Placeholder 4">
            <a:extLst>
              <a:ext uri="{FF2B5EF4-FFF2-40B4-BE49-F238E27FC236}">
                <a16:creationId xmlns:a16="http://schemas.microsoft.com/office/drawing/2014/main" id="{8AADEA7D-DECF-4B0B-B115-F53CABFBA1E5}"/>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609791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69D4BDA-7618-4274-BC5E-0A203E35F08C}" type="slidenum">
              <a:rPr lang="en-US" smtClean="0"/>
              <a:t>8</a:t>
            </a:fld>
            <a:endParaRPr lang="en-US" dirty="0"/>
          </a:p>
        </p:txBody>
      </p:sp>
      <p:sp>
        <p:nvSpPr>
          <p:cNvPr id="5" name="Date Placeholder 4">
            <a:extLst>
              <a:ext uri="{FF2B5EF4-FFF2-40B4-BE49-F238E27FC236}">
                <a16:creationId xmlns:a16="http://schemas.microsoft.com/office/drawing/2014/main" id="{687A7F05-C247-48F2-8EEF-25B1FA103F7A}"/>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19458696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Expedite plans review fee option, see permit procedures</a:t>
            </a:r>
          </a:p>
          <a:p>
            <a:r>
              <a:rPr lang="en-US" dirty="0"/>
              <a:t>SFM expedite not available. </a:t>
            </a:r>
          </a:p>
        </p:txBody>
      </p:sp>
      <p:sp>
        <p:nvSpPr>
          <p:cNvPr id="4" name="Slide Number Placeholder 3"/>
          <p:cNvSpPr>
            <a:spLocks noGrp="1"/>
          </p:cNvSpPr>
          <p:nvPr>
            <p:ph type="sldNum" sz="quarter" idx="5"/>
          </p:nvPr>
        </p:nvSpPr>
        <p:spPr/>
        <p:txBody>
          <a:bodyPr/>
          <a:lstStyle/>
          <a:p>
            <a:fld id="{769D4BDA-7618-4274-BC5E-0A203E35F08C}" type="slidenum">
              <a:rPr lang="en-US" smtClean="0"/>
              <a:t>10</a:t>
            </a:fld>
            <a:endParaRPr lang="en-US" dirty="0"/>
          </a:p>
        </p:txBody>
      </p:sp>
      <p:sp>
        <p:nvSpPr>
          <p:cNvPr id="5" name="Date Placeholder 4">
            <a:extLst>
              <a:ext uri="{FF2B5EF4-FFF2-40B4-BE49-F238E27FC236}">
                <a16:creationId xmlns:a16="http://schemas.microsoft.com/office/drawing/2014/main" id="{AA274F0C-BC33-4E10-BD45-6D865E8736E9}"/>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36166199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Deliver check to office physical address</a:t>
            </a:r>
          </a:p>
          <a:p>
            <a:r>
              <a:rPr lang="en-US" dirty="0"/>
              <a:t>No online payment available</a:t>
            </a:r>
          </a:p>
        </p:txBody>
      </p:sp>
      <p:sp>
        <p:nvSpPr>
          <p:cNvPr id="4" name="Slide Number Placeholder 3"/>
          <p:cNvSpPr>
            <a:spLocks noGrp="1"/>
          </p:cNvSpPr>
          <p:nvPr>
            <p:ph type="sldNum" sz="quarter" idx="5"/>
          </p:nvPr>
        </p:nvSpPr>
        <p:spPr/>
        <p:txBody>
          <a:bodyPr/>
          <a:lstStyle/>
          <a:p>
            <a:fld id="{769D4BDA-7618-4274-BC5E-0A203E35F08C}" type="slidenum">
              <a:rPr lang="en-US" smtClean="0"/>
              <a:t>11</a:t>
            </a:fld>
            <a:endParaRPr lang="en-US" dirty="0"/>
          </a:p>
        </p:txBody>
      </p:sp>
      <p:sp>
        <p:nvSpPr>
          <p:cNvPr id="5" name="Date Placeholder 4">
            <a:extLst>
              <a:ext uri="{FF2B5EF4-FFF2-40B4-BE49-F238E27FC236}">
                <a16:creationId xmlns:a16="http://schemas.microsoft.com/office/drawing/2014/main" id="{692F2BBC-753A-42C7-9711-0CAA7AC3B788}"/>
              </a:ext>
            </a:extLst>
          </p:cNvPr>
          <p:cNvSpPr>
            <a:spLocks noGrp="1"/>
          </p:cNvSpPr>
          <p:nvPr>
            <p:ph type="dt" idx="1"/>
          </p:nvPr>
        </p:nvSpPr>
        <p:spPr/>
        <p:txBody>
          <a:bodyPr/>
          <a:lstStyle/>
          <a:p>
            <a:endParaRPr lang="en-US" dirty="0"/>
          </a:p>
        </p:txBody>
      </p:sp>
    </p:spTree>
    <p:extLst>
      <p:ext uri="{BB962C8B-B14F-4D97-AF65-F5344CB8AC3E}">
        <p14:creationId xmlns:p14="http://schemas.microsoft.com/office/powerpoint/2010/main" val="44451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CF2638-88CE-4F75-91EC-42CBA54249C3}" type="datetime1">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69006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259D0E3-105C-4F84-B13D-93B725267250}" type="datetime1">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81260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484B6FA-5CCD-4952-A6A0-6EEB0F03D5EC}" type="datetime1">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691195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D485BD4-D6B8-4117-B512-A7590EB64045}" type="datetime1">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316071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B838084-AB1A-47BE-A824-F03EFC985983}" type="datetime1">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59837112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3635ADF-A3FE-450D-B31C-427B40D7E17C}" type="datetime1">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15415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4DD2AAF-A533-4DC6-90FF-75DAAF62D9B2}" type="datetime1">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smtClean="0"/>
              <a:t>‹#›</a:t>
            </a:fld>
            <a:endParaRPr lang="en-US" dirty="0"/>
          </a:p>
        </p:txBody>
      </p:sp>
    </p:spTree>
    <p:extLst>
      <p:ext uri="{BB962C8B-B14F-4D97-AF65-F5344CB8AC3E}">
        <p14:creationId xmlns:p14="http://schemas.microsoft.com/office/powerpoint/2010/main" val="29696486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2E8278-BDC4-4D21-B09E-AD8ED9504980}" type="datetime1">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93115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1992FA-6BE3-47BF-9C3F-7A54FE97E2DC}" type="datetime1">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3580401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7F7B42A0-5D20-4B18-92BD-49D9D0FECF7B}" type="datetime1">
              <a:rPr lang="en-US" smtClean="0"/>
              <a:t>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23055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1307B9-C7C3-4B91-A6EF-6344DE5ECD38}" type="datetime1">
              <a:rPr lang="en-US" smtClean="0"/>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15301622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0F39150-4832-4C55-B0F6-606D9ED53E87}" type="datetime1">
              <a:rPr lang="en-US" smtClean="0"/>
              <a:t>2/9/2026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451771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F8E6007-D90F-488A-ACCC-B36367D0BADD}" type="datetime1">
              <a:rPr lang="en-US" smtClean="0"/>
              <a:t>2/9/2026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827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F85316-3DBA-4503-98FE-4703068603F6}" type="datetime1">
              <a:rPr lang="en-US" smtClean="0"/>
              <a:t>2/9/2026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09175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84CD124-7119-4E80-935F-3E251204249D}" type="datetime1">
              <a:rPr lang="en-US" smtClean="0"/>
              <a:t>2/9/2026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smtClean="0"/>
              <a:t>‹#›</a:t>
            </a:fld>
            <a:endParaRPr lang="en-US" dirty="0"/>
          </a:p>
        </p:txBody>
      </p:sp>
    </p:spTree>
    <p:extLst>
      <p:ext uri="{BB962C8B-B14F-4D97-AF65-F5344CB8AC3E}">
        <p14:creationId xmlns:p14="http://schemas.microsoft.com/office/powerpoint/2010/main" val="432058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Date Placeholder 4"/>
          <p:cNvSpPr>
            <a:spLocks noGrp="1"/>
          </p:cNvSpPr>
          <p:nvPr>
            <p:ph type="dt" sz="half" idx="10"/>
          </p:nvPr>
        </p:nvSpPr>
        <p:spPr/>
        <p:txBody>
          <a:bodyPr/>
          <a:lstStyle/>
          <a:p>
            <a:fld id="{025EBC0C-6C80-4004-BA0F-F463DDC17035}" type="datetime1">
              <a:rPr lang="en-US" smtClean="0"/>
              <a:t>2/9/2026</a:t>
            </a:fld>
            <a:endParaRPr lang="en-US" dirty="0"/>
          </a:p>
        </p:txBody>
      </p:sp>
    </p:spTree>
    <p:extLst>
      <p:ext uri="{BB962C8B-B14F-4D97-AF65-F5344CB8AC3E}">
        <p14:creationId xmlns:p14="http://schemas.microsoft.com/office/powerpoint/2010/main" val="1957454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A7D428D-9D4B-4DD1-A1C0-25EC8EF61634}" type="datetime1">
              <a:rPr lang="en-US" smtClean="0"/>
              <a:t>2/9/2026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52870973"/>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 id="2147483798" r:id="rId12"/>
    <p:sldLayoutId id="2147483799" r:id="rId13"/>
    <p:sldLayoutId id="2147483800" r:id="rId14"/>
    <p:sldLayoutId id="2147483801" r:id="rId15"/>
    <p:sldLayoutId id="2147483802"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itizenserve.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www.buildingdepartment.fs.ucf.edu/" TargetMode="Externa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hyperlink" Target="https://www.buildingdepartment.fs.ucf.edu/wp-content/uploads/policies/Permitting-Procedures.pdf"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ow%20to%20Apply%20for%20and%20Obtain%20a%20CO%20or%20CC%20via%20Citizenserve.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8" Type="http://schemas.openxmlformats.org/officeDocument/2006/relationships/hyperlink" Target="mailto:Ning.Li@ucf.edu" TargetMode="External"/><Relationship Id="rId3" Type="http://schemas.openxmlformats.org/officeDocument/2006/relationships/hyperlink" Target="https://www.buildingdepartment.fs.ucf.edu/" TargetMode="External"/><Relationship Id="rId7" Type="http://schemas.openxmlformats.org/officeDocument/2006/relationships/hyperlink" Target="mailto:James.washington@ucf.edu"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6" Type="http://schemas.openxmlformats.org/officeDocument/2006/relationships/hyperlink" Target="mailto:Alba.Valencia@ucf.edu" TargetMode="External"/><Relationship Id="rId5" Type="http://schemas.openxmlformats.org/officeDocument/2006/relationships/hyperlink" Target="mailto:Patrick.McDonough@ucf.edu" TargetMode="External"/><Relationship Id="rId4" Type="http://schemas.openxmlformats.org/officeDocument/2006/relationships/hyperlink" Target="mailto:Roy.Johnston@ucf.edu" TargetMode="External"/><Relationship Id="rId9" Type="http://schemas.openxmlformats.org/officeDocument/2006/relationships/hyperlink" Target="mailto:Byron.Cordova@ucf.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buildingdepartment.fs.ucf.edu/"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www2.myfloridalicense.com/" TargetMode="External"/><Relationship Id="rId4" Type="http://schemas.openxmlformats.org/officeDocument/2006/relationships/hyperlink" Target="http://www.citizenserve.com/ucf"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9C89F4-4604-400F-A8DA-26F39AE485CA}"/>
              </a:ext>
            </a:extLst>
          </p:cNvPr>
          <p:cNvSpPr>
            <a:spLocks noGrp="1"/>
          </p:cNvSpPr>
          <p:nvPr>
            <p:ph type="ctrTitle"/>
          </p:nvPr>
        </p:nvSpPr>
        <p:spPr/>
        <p:txBody>
          <a:bodyPr/>
          <a:lstStyle/>
          <a:p>
            <a:pPr algn="l"/>
            <a:r>
              <a:rPr lang="en-US" dirty="0"/>
              <a:t>Permitting In Citizenserve</a:t>
            </a:r>
            <a:br>
              <a:rPr lang="en-US" dirty="0"/>
            </a:br>
            <a:r>
              <a:rPr lang="en-US" sz="2400" dirty="0">
                <a:hlinkClick r:id="rId3"/>
              </a:rPr>
              <a:t>https://www.citizenserve.com</a:t>
            </a:r>
            <a:br>
              <a:rPr lang="en-US" dirty="0"/>
            </a:br>
            <a:endParaRPr lang="en-US" dirty="0"/>
          </a:p>
        </p:txBody>
      </p:sp>
      <p:pic>
        <p:nvPicPr>
          <p:cNvPr id="4" name="Picture 3">
            <a:extLst>
              <a:ext uri="{FF2B5EF4-FFF2-40B4-BE49-F238E27FC236}">
                <a16:creationId xmlns:a16="http://schemas.microsoft.com/office/drawing/2014/main" id="{22BE5F21-792D-473F-8BB9-0C4F849A6A61}"/>
              </a:ext>
            </a:extLst>
          </p:cNvPr>
          <p:cNvPicPr>
            <a:picLocks noChangeAspect="1"/>
          </p:cNvPicPr>
          <p:nvPr/>
        </p:nvPicPr>
        <p:blipFill>
          <a:blip r:embed="rId4"/>
          <a:stretch>
            <a:fillRect/>
          </a:stretch>
        </p:blipFill>
        <p:spPr>
          <a:xfrm>
            <a:off x="1655934" y="4325875"/>
            <a:ext cx="2524125" cy="733425"/>
          </a:xfrm>
          <a:prstGeom prst="rect">
            <a:avLst/>
          </a:prstGeom>
        </p:spPr>
      </p:pic>
      <p:sp>
        <p:nvSpPr>
          <p:cNvPr id="5" name="TextBox 4">
            <a:extLst>
              <a:ext uri="{FF2B5EF4-FFF2-40B4-BE49-F238E27FC236}">
                <a16:creationId xmlns:a16="http://schemas.microsoft.com/office/drawing/2014/main" id="{D983D26E-A543-413B-8458-910023EED557}"/>
              </a:ext>
            </a:extLst>
          </p:cNvPr>
          <p:cNvSpPr txBox="1"/>
          <p:nvPr/>
        </p:nvSpPr>
        <p:spPr>
          <a:xfrm>
            <a:off x="1412474" y="5334339"/>
            <a:ext cx="5026220" cy="307777"/>
          </a:xfrm>
          <a:prstGeom prst="rect">
            <a:avLst/>
          </a:prstGeom>
          <a:noFill/>
        </p:spPr>
        <p:txBody>
          <a:bodyPr wrap="square" rtlCol="0">
            <a:spAutoFit/>
          </a:bodyPr>
          <a:lstStyle/>
          <a:p>
            <a:r>
              <a:rPr lang="en-US" sz="1400" dirty="0">
                <a:solidFill>
                  <a:srgbClr val="0000FF"/>
                </a:solidFill>
                <a:hlinkClick r:id="rId5">
                  <a:extLst>
                    <a:ext uri="{A12FA001-AC4F-418D-AE19-62706E023703}">
                      <ahyp:hlinkClr xmlns:ahyp="http://schemas.microsoft.com/office/drawing/2018/hyperlinkcolor" val="tx"/>
                    </a:ext>
                  </a:extLst>
                </a:hlinkClick>
              </a:rPr>
              <a:t>https://www.buildingdepartment.fs.ucf.edu</a:t>
            </a:r>
            <a:r>
              <a:rPr lang="en-US" sz="1400" dirty="0">
                <a:solidFill>
                  <a:srgbClr val="0000FF"/>
                </a:solidFill>
              </a:rPr>
              <a:t>   </a:t>
            </a:r>
          </a:p>
        </p:txBody>
      </p:sp>
      <p:sp>
        <p:nvSpPr>
          <p:cNvPr id="3" name="Slide Number Placeholder 2">
            <a:extLst>
              <a:ext uri="{FF2B5EF4-FFF2-40B4-BE49-F238E27FC236}">
                <a16:creationId xmlns:a16="http://schemas.microsoft.com/office/drawing/2014/main" id="{C5050751-0C9B-43AD-A7F3-7BFC744BBB22}"/>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477543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6F49E6-5483-4506-830A-37A135EC6DBE}"/>
              </a:ext>
            </a:extLst>
          </p:cNvPr>
          <p:cNvSpPr>
            <a:spLocks noGrp="1"/>
          </p:cNvSpPr>
          <p:nvPr>
            <p:ph type="title"/>
          </p:nvPr>
        </p:nvSpPr>
        <p:spPr>
          <a:xfrm>
            <a:off x="677334" y="609600"/>
            <a:ext cx="8596668" cy="846922"/>
          </a:xfrm>
        </p:spPr>
        <p:txBody>
          <a:bodyPr>
            <a:normAutofit fontScale="90000"/>
          </a:bodyPr>
          <a:lstStyle/>
          <a:p>
            <a:r>
              <a:rPr lang="en-US" dirty="0"/>
              <a:t>Plans Review Timeframes – Per Submission</a:t>
            </a:r>
          </a:p>
        </p:txBody>
      </p:sp>
      <p:sp>
        <p:nvSpPr>
          <p:cNvPr id="7" name="Rectangle 6">
            <a:extLst>
              <a:ext uri="{FF2B5EF4-FFF2-40B4-BE49-F238E27FC236}">
                <a16:creationId xmlns:a16="http://schemas.microsoft.com/office/drawing/2014/main" id="{440A96FA-45EC-4DC2-86CB-CE427FE7A54A}"/>
              </a:ext>
            </a:extLst>
          </p:cNvPr>
          <p:cNvSpPr/>
          <p:nvPr/>
        </p:nvSpPr>
        <p:spPr>
          <a:xfrm>
            <a:off x="979714" y="3418089"/>
            <a:ext cx="7455160" cy="7661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Over $ 8 Million in Project Cost: 20 Working Days</a:t>
            </a:r>
          </a:p>
          <a:p>
            <a:pPr algn="ctr"/>
            <a:endParaRPr lang="en-US" dirty="0"/>
          </a:p>
        </p:txBody>
      </p:sp>
      <p:sp>
        <p:nvSpPr>
          <p:cNvPr id="8" name="Rectangle 7">
            <a:extLst>
              <a:ext uri="{FF2B5EF4-FFF2-40B4-BE49-F238E27FC236}">
                <a16:creationId xmlns:a16="http://schemas.microsoft.com/office/drawing/2014/main" id="{77C1D617-0B2D-41BF-8D45-B083EC366B93}"/>
              </a:ext>
            </a:extLst>
          </p:cNvPr>
          <p:cNvSpPr/>
          <p:nvPr/>
        </p:nvSpPr>
        <p:spPr>
          <a:xfrm>
            <a:off x="979714" y="4389503"/>
            <a:ext cx="7455160" cy="7661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State Fire Marshal (SFM): Minimum 30 Days</a:t>
            </a:r>
          </a:p>
        </p:txBody>
      </p:sp>
      <p:sp>
        <p:nvSpPr>
          <p:cNvPr id="9" name="Rectangle 8">
            <a:extLst>
              <a:ext uri="{FF2B5EF4-FFF2-40B4-BE49-F238E27FC236}">
                <a16:creationId xmlns:a16="http://schemas.microsoft.com/office/drawing/2014/main" id="{DCB44022-6A5D-40CE-BBE4-B347902717F3}"/>
              </a:ext>
            </a:extLst>
          </p:cNvPr>
          <p:cNvSpPr/>
          <p:nvPr/>
        </p:nvSpPr>
        <p:spPr>
          <a:xfrm>
            <a:off x="979714" y="2456467"/>
            <a:ext cx="7455160" cy="7563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Over $2 Million to $8 Million in Project Cost: 15 Working Days  </a:t>
            </a:r>
          </a:p>
        </p:txBody>
      </p:sp>
      <p:sp>
        <p:nvSpPr>
          <p:cNvPr id="10" name="Rectangle 9">
            <a:extLst>
              <a:ext uri="{FF2B5EF4-FFF2-40B4-BE49-F238E27FC236}">
                <a16:creationId xmlns:a16="http://schemas.microsoft.com/office/drawing/2014/main" id="{638BF5CE-B4F7-4441-AAB0-E0362CCD4A09}"/>
              </a:ext>
            </a:extLst>
          </p:cNvPr>
          <p:cNvSpPr/>
          <p:nvPr/>
        </p:nvSpPr>
        <p:spPr>
          <a:xfrm>
            <a:off x="979714" y="1485053"/>
            <a:ext cx="7455160" cy="76614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Under $2 Million in Project Cost: 7 Working Days</a:t>
            </a:r>
          </a:p>
        </p:txBody>
      </p:sp>
      <p:sp>
        <p:nvSpPr>
          <p:cNvPr id="11" name="Rectangle 10">
            <a:extLst>
              <a:ext uri="{FF2B5EF4-FFF2-40B4-BE49-F238E27FC236}">
                <a16:creationId xmlns:a16="http://schemas.microsoft.com/office/drawing/2014/main" id="{8088E8C1-6FB7-4BD9-B135-5BF61150B90F}"/>
              </a:ext>
            </a:extLst>
          </p:cNvPr>
          <p:cNvSpPr/>
          <p:nvPr/>
        </p:nvSpPr>
        <p:spPr>
          <a:xfrm>
            <a:off x="979714" y="5360917"/>
            <a:ext cx="7455160" cy="97468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Expedite Plan Review Fee Option Available for $550.00 Per Review</a:t>
            </a:r>
          </a:p>
          <a:p>
            <a:pPr algn="ctr"/>
            <a:endParaRPr lang="en-US" dirty="0"/>
          </a:p>
          <a:p>
            <a:pPr algn="ctr"/>
            <a:r>
              <a:rPr lang="en-US" dirty="0"/>
              <a:t>SFM Expedite Not Available</a:t>
            </a:r>
          </a:p>
        </p:txBody>
      </p:sp>
      <p:sp>
        <p:nvSpPr>
          <p:cNvPr id="3" name="Slide Number Placeholder 2">
            <a:extLst>
              <a:ext uri="{FF2B5EF4-FFF2-40B4-BE49-F238E27FC236}">
                <a16:creationId xmlns:a16="http://schemas.microsoft.com/office/drawing/2014/main" id="{9BE85C07-34DA-493C-9783-2F7CF4CB9F39}"/>
              </a:ext>
            </a:extLst>
          </p:cNvPr>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1543271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A1EEB-D64C-4980-A3D5-1B308685CF2B}"/>
              </a:ext>
            </a:extLst>
          </p:cNvPr>
          <p:cNvSpPr>
            <a:spLocks noGrp="1"/>
          </p:cNvSpPr>
          <p:nvPr>
            <p:ph type="title"/>
          </p:nvPr>
        </p:nvSpPr>
        <p:spPr/>
        <p:txBody>
          <a:bodyPr/>
          <a:lstStyle/>
          <a:p>
            <a:r>
              <a:rPr lang="en-US" dirty="0"/>
              <a:t>Inspections</a:t>
            </a:r>
            <a:br>
              <a:rPr lang="en-US" dirty="0"/>
            </a:br>
            <a:r>
              <a:rPr lang="en-US" sz="2000" dirty="0"/>
              <a:t>See </a:t>
            </a:r>
            <a:r>
              <a:rPr lang="en-US" sz="2000" dirty="0">
                <a:solidFill>
                  <a:srgbClr val="3333FF"/>
                </a:solidFill>
                <a:hlinkClick r:id="rId3">
                  <a:extLst>
                    <a:ext uri="{A12FA001-AC4F-418D-AE19-62706E023703}">
                      <ahyp:hlinkClr xmlns:ahyp="http://schemas.microsoft.com/office/drawing/2018/hyperlinkcolor" val="tx"/>
                    </a:ext>
                  </a:extLst>
                </a:hlinkClick>
              </a:rPr>
              <a:t>Permitting Procedures </a:t>
            </a:r>
            <a:r>
              <a:rPr lang="en-US" sz="2000" dirty="0"/>
              <a:t>for More detail</a:t>
            </a:r>
            <a:endParaRPr lang="en-US" dirty="0"/>
          </a:p>
        </p:txBody>
      </p:sp>
      <p:sp>
        <p:nvSpPr>
          <p:cNvPr id="3" name="Content Placeholder 2">
            <a:extLst>
              <a:ext uri="{FF2B5EF4-FFF2-40B4-BE49-F238E27FC236}">
                <a16:creationId xmlns:a16="http://schemas.microsoft.com/office/drawing/2014/main" id="{B16205B1-C577-424F-A473-0E3E90D23EB2}"/>
              </a:ext>
            </a:extLst>
          </p:cNvPr>
          <p:cNvSpPr>
            <a:spLocks noGrp="1"/>
          </p:cNvSpPr>
          <p:nvPr>
            <p:ph idx="1"/>
          </p:nvPr>
        </p:nvSpPr>
        <p:spPr>
          <a:xfrm>
            <a:off x="677334" y="1783080"/>
            <a:ext cx="8923866" cy="4817417"/>
          </a:xfrm>
        </p:spPr>
        <p:txBody>
          <a:bodyPr>
            <a:normAutofit fontScale="70000" lnSpcReduction="20000"/>
          </a:bodyPr>
          <a:lstStyle/>
          <a:p>
            <a:r>
              <a:rPr lang="en-US" sz="1900" b="1" u="sng" dirty="0"/>
              <a:t>Regular Time of Inspections</a:t>
            </a:r>
            <a:r>
              <a:rPr lang="en-US" sz="1900" dirty="0"/>
              <a:t>: 8:00am – 4:00pm, Request 48 Hours in Advance.</a:t>
            </a:r>
          </a:p>
          <a:p>
            <a:r>
              <a:rPr lang="en-US" sz="1900" b="1" u="sng" dirty="0"/>
              <a:t>After Hours Inspection</a:t>
            </a:r>
            <a:r>
              <a:rPr lang="en-US" sz="1900" dirty="0"/>
              <a:t>: $300.00 ($150 Per Hour, 2 Hours Minimum)</a:t>
            </a:r>
          </a:p>
          <a:p>
            <a:r>
              <a:rPr lang="en-US" sz="1900" b="1" u="sng" dirty="0"/>
              <a:t>The Same Day Inspection</a:t>
            </a:r>
            <a:r>
              <a:rPr lang="en-US" sz="1900" dirty="0"/>
              <a:t>: $150.00</a:t>
            </a:r>
          </a:p>
          <a:p>
            <a:r>
              <a:rPr lang="en-US" sz="2000" b="1" u="sng" dirty="0"/>
              <a:t>Inspection Cancellation:</a:t>
            </a:r>
            <a:r>
              <a:rPr lang="en-US" sz="2000" dirty="0"/>
              <a:t> Inspections can be cancelled through Citizenserve. We kindly ask that you notify your assigned inspector or our office to ensure proper communication. </a:t>
            </a:r>
          </a:p>
          <a:p>
            <a:pPr lvl="1"/>
            <a:r>
              <a:rPr lang="en-US" sz="1800" b="1" dirty="0">
                <a:solidFill>
                  <a:srgbClr val="FF0000"/>
                </a:solidFill>
              </a:rPr>
              <a:t>Inspections cancelled after 4 p.m. the business day prior to the inspection day will be subject to a re-inspection fee.</a:t>
            </a:r>
            <a:endParaRPr lang="en-US" sz="1700" b="1" dirty="0">
              <a:solidFill>
                <a:srgbClr val="FF0000"/>
              </a:solidFill>
            </a:endParaRPr>
          </a:p>
          <a:p>
            <a:pPr>
              <a:lnSpc>
                <a:spcPct val="120000"/>
              </a:lnSpc>
            </a:pPr>
            <a:r>
              <a:rPr lang="en-US" sz="1900" b="1" u="sng" dirty="0"/>
              <a:t>Reinspection Fee</a:t>
            </a:r>
            <a:r>
              <a:rPr lang="en-US" sz="1900" dirty="0"/>
              <a:t>: $150.00 can be paid by check, no cash and credit card payments accepted.</a:t>
            </a:r>
          </a:p>
          <a:p>
            <a:pPr lvl="1"/>
            <a:r>
              <a:rPr lang="en-US" sz="1900" dirty="0"/>
              <a:t>No further inspection until any outstanding fees paid in full.</a:t>
            </a:r>
          </a:p>
          <a:p>
            <a:r>
              <a:rPr lang="en-US" sz="1900" b="1" u="sng" dirty="0"/>
              <a:t>SFM Inspection:</a:t>
            </a:r>
            <a:r>
              <a:rPr lang="en-US" sz="1900" dirty="0"/>
              <a:t> Send the Inspection Request Form to your designated SFM inspector.</a:t>
            </a:r>
            <a:endParaRPr lang="en-US" sz="1900" b="1" u="sng" dirty="0"/>
          </a:p>
          <a:p>
            <a:pPr lvl="1"/>
            <a:r>
              <a:rPr lang="en-US" sz="1700" b="1" u="sng" dirty="0"/>
              <a:t>SFM Invoices</a:t>
            </a:r>
            <a:r>
              <a:rPr lang="en-US" sz="1700" dirty="0"/>
              <a:t>: To be paid directly to the Tallahassee office. </a:t>
            </a:r>
          </a:p>
          <a:p>
            <a:r>
              <a:rPr lang="en-US" sz="1900" b="1" u="sng" dirty="0"/>
              <a:t>Check Payment: </a:t>
            </a:r>
            <a:r>
              <a:rPr lang="en-US" sz="1900" dirty="0"/>
              <a:t>Pay Checks to UCF or UCF Building Department.</a:t>
            </a:r>
          </a:p>
          <a:p>
            <a:pPr marL="0" indent="0">
              <a:buNone/>
            </a:pPr>
            <a:r>
              <a:rPr lang="en-US" dirty="0"/>
              <a:t> </a:t>
            </a:r>
          </a:p>
          <a:p>
            <a:pPr marL="0" indent="0">
              <a:buNone/>
            </a:pPr>
            <a:r>
              <a:rPr lang="en-US" dirty="0"/>
              <a:t>				</a:t>
            </a:r>
            <a:r>
              <a:rPr lang="en-US" b="1" dirty="0"/>
              <a:t>Mail Checks To:</a:t>
            </a:r>
          </a:p>
          <a:p>
            <a:pPr marL="0" indent="0">
              <a:buNone/>
            </a:pPr>
            <a:r>
              <a:rPr lang="en-US" b="1" dirty="0"/>
              <a:t>				UCF Building Department</a:t>
            </a:r>
          </a:p>
          <a:p>
            <a:pPr marL="0" indent="0">
              <a:buNone/>
            </a:pPr>
            <a:r>
              <a:rPr lang="en-US" b="1" dirty="0"/>
              <a:t>				PO Box 163499</a:t>
            </a:r>
          </a:p>
          <a:p>
            <a:pPr marL="0" indent="0">
              <a:buNone/>
            </a:pPr>
            <a:r>
              <a:rPr lang="en-US" b="1" dirty="0"/>
              <a:t>				Orlando, FL 32816-3499</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450E4052-7FF1-40A3-8D4D-9A4B474E5BC1}"/>
              </a:ext>
            </a:extLst>
          </p:cNvPr>
          <p:cNvSpPr>
            <a:spLocks noGrp="1"/>
          </p:cNvSpPr>
          <p:nvPr>
            <p:ph type="sldNum" sz="quarter" idx="12"/>
          </p:nvPr>
        </p:nvSpPr>
        <p:spPr/>
        <p:txBody>
          <a:bodyPr/>
          <a:lstStyle/>
          <a:p>
            <a:fld id="{519954A3-9DFD-4C44-94BA-B95130A3BA1C}" type="slidenum">
              <a:rPr lang="en-US" smtClean="0"/>
              <a:t>11</a:t>
            </a:fld>
            <a:endParaRPr lang="en-US" dirty="0"/>
          </a:p>
        </p:txBody>
      </p:sp>
    </p:spTree>
    <p:extLst>
      <p:ext uri="{BB962C8B-B14F-4D97-AF65-F5344CB8AC3E}">
        <p14:creationId xmlns:p14="http://schemas.microsoft.com/office/powerpoint/2010/main" val="2701758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6CE55F-6141-49FF-A20A-0A207EB66CCF}"/>
              </a:ext>
            </a:extLst>
          </p:cNvPr>
          <p:cNvSpPr>
            <a:spLocks noGrp="1"/>
          </p:cNvSpPr>
          <p:nvPr>
            <p:ph type="title"/>
          </p:nvPr>
        </p:nvSpPr>
        <p:spPr/>
        <p:txBody>
          <a:bodyPr/>
          <a:lstStyle/>
          <a:p>
            <a:r>
              <a:rPr lang="en-US" dirty="0"/>
              <a:t>Must Close Out Permit - CC/CO Request </a:t>
            </a:r>
          </a:p>
        </p:txBody>
      </p:sp>
      <p:sp>
        <p:nvSpPr>
          <p:cNvPr id="3" name="Content Placeholder 2">
            <a:extLst>
              <a:ext uri="{FF2B5EF4-FFF2-40B4-BE49-F238E27FC236}">
                <a16:creationId xmlns:a16="http://schemas.microsoft.com/office/drawing/2014/main" id="{B83544EA-42F2-4DCA-9C78-ECD718A21F2C}"/>
              </a:ext>
            </a:extLst>
          </p:cNvPr>
          <p:cNvSpPr>
            <a:spLocks noGrp="1"/>
          </p:cNvSpPr>
          <p:nvPr>
            <p:ph idx="1"/>
          </p:nvPr>
        </p:nvSpPr>
        <p:spPr>
          <a:xfrm>
            <a:off x="677334" y="1270000"/>
            <a:ext cx="7707714" cy="5311422"/>
          </a:xfrm>
        </p:spPr>
        <p:txBody>
          <a:bodyPr>
            <a:normAutofit/>
          </a:bodyPr>
          <a:lstStyle/>
          <a:p>
            <a:pPr marL="0" indent="0">
              <a:buNone/>
            </a:pPr>
            <a:endParaRPr lang="en-US" dirty="0"/>
          </a:p>
          <a:p>
            <a:r>
              <a:rPr lang="en-US" sz="2000" dirty="0"/>
              <a:t>Please keep permit active to avoid being revoked. </a:t>
            </a:r>
          </a:p>
          <a:p>
            <a:r>
              <a:rPr lang="en-US" sz="2000" dirty="0"/>
              <a:t>Permits will be expired after 180 days without any valid activities.</a:t>
            </a:r>
          </a:p>
          <a:p>
            <a:r>
              <a:rPr lang="en-US" sz="2000" dirty="0"/>
              <a:t>If needed, request a permit extension by emailing a memo with justifiable cause to Building Official.</a:t>
            </a:r>
          </a:p>
          <a:p>
            <a:r>
              <a:rPr lang="en-US" sz="2000" dirty="0"/>
              <a:t>Permit applicants are responsible for closing permits by submitting CC/CO Requests</a:t>
            </a:r>
          </a:p>
          <a:p>
            <a:pPr lvl="2"/>
            <a:r>
              <a:rPr lang="en-US" sz="1600" dirty="0">
                <a:solidFill>
                  <a:srgbClr val="0000FF"/>
                </a:solidFill>
                <a:hlinkClick r:id="rId3" action="ppaction://hlinkfile">
                  <a:extLst>
                    <a:ext uri="{A12FA001-AC4F-418D-AE19-62706E023703}">
                      <ahyp:hlinkClr xmlns:ahyp="http://schemas.microsoft.com/office/drawing/2018/hyperlinkcolor" val="tx"/>
                    </a:ext>
                  </a:extLst>
                </a:hlinkClick>
              </a:rPr>
              <a:t>How to Apply for and Obtain a CO or CC via Citizenserve</a:t>
            </a:r>
            <a:endParaRPr lang="en-US" sz="1600" dirty="0">
              <a:solidFill>
                <a:srgbClr val="0000FF"/>
              </a:solidFill>
            </a:endParaRPr>
          </a:p>
          <a:p>
            <a:pPr lvl="1"/>
            <a:r>
              <a:rPr lang="en-US" sz="1800" dirty="0"/>
              <a:t>All Required Inspections Must be Passed</a:t>
            </a:r>
          </a:p>
          <a:p>
            <a:pPr lvl="1"/>
            <a:r>
              <a:rPr lang="en-US" sz="1800" dirty="0"/>
              <a:t>No Pending Conditions </a:t>
            </a:r>
          </a:p>
          <a:p>
            <a:pPr lvl="1"/>
            <a:r>
              <a:rPr lang="en-US" sz="1800" dirty="0"/>
              <a:t>Associated Permits are to be Closed in Conjunction of Each Other</a:t>
            </a:r>
          </a:p>
          <a:p>
            <a:pPr lvl="1"/>
            <a:r>
              <a:rPr lang="en-US" sz="1800" dirty="0"/>
              <a:t>Receive the Certificate of Completion/Occupancy</a:t>
            </a:r>
            <a:endParaRPr lang="en-US" sz="2400" dirty="0"/>
          </a:p>
          <a:p>
            <a:pPr lvl="2">
              <a:buFont typeface="Arial" panose="020B0604020202020204" pitchFamily="34" charset="0"/>
              <a:buChar char="•"/>
            </a:pPr>
            <a:endParaRPr lang="en-US" sz="2400" dirty="0"/>
          </a:p>
          <a:p>
            <a:pPr marL="0" indent="0">
              <a:buNone/>
            </a:pPr>
            <a:endParaRPr lang="en-US" sz="2800" dirty="0"/>
          </a:p>
        </p:txBody>
      </p:sp>
      <p:sp>
        <p:nvSpPr>
          <p:cNvPr id="4" name="Slide Number Placeholder 3">
            <a:extLst>
              <a:ext uri="{FF2B5EF4-FFF2-40B4-BE49-F238E27FC236}">
                <a16:creationId xmlns:a16="http://schemas.microsoft.com/office/drawing/2014/main" id="{FE80F5CC-8855-4605-8392-651B51FCC279}"/>
              </a:ext>
            </a:extLst>
          </p:cNvPr>
          <p:cNvSpPr>
            <a:spLocks noGrp="1"/>
          </p:cNvSpPr>
          <p:nvPr>
            <p:ph type="sldNum" sz="quarter" idx="12"/>
          </p:nvPr>
        </p:nvSpPr>
        <p:spPr/>
        <p:txBody>
          <a:bodyPr/>
          <a:lstStyle/>
          <a:p>
            <a:fld id="{519954A3-9DFD-4C44-94BA-B95130A3BA1C}" type="slidenum">
              <a:rPr lang="en-US" smtClean="0"/>
              <a:t>12</a:t>
            </a:fld>
            <a:endParaRPr lang="en-US" dirty="0"/>
          </a:p>
        </p:txBody>
      </p:sp>
      <p:pic>
        <p:nvPicPr>
          <p:cNvPr id="6" name="Picture 5">
            <a:extLst>
              <a:ext uri="{FF2B5EF4-FFF2-40B4-BE49-F238E27FC236}">
                <a16:creationId xmlns:a16="http://schemas.microsoft.com/office/drawing/2014/main" id="{2781DB7A-3AB7-43D4-A93B-C641409E5F77}"/>
              </a:ext>
            </a:extLst>
          </p:cNvPr>
          <p:cNvPicPr>
            <a:picLocks noChangeAspect="1"/>
          </p:cNvPicPr>
          <p:nvPr/>
        </p:nvPicPr>
        <p:blipFill>
          <a:blip r:embed="rId4"/>
          <a:stretch>
            <a:fillRect/>
          </a:stretch>
        </p:blipFill>
        <p:spPr>
          <a:xfrm>
            <a:off x="7919812" y="3218382"/>
            <a:ext cx="4188380" cy="2301105"/>
          </a:xfrm>
          <a:prstGeom prst="rect">
            <a:avLst/>
          </a:prstGeom>
        </p:spPr>
      </p:pic>
    </p:spTree>
    <p:extLst>
      <p:ext uri="{BB962C8B-B14F-4D97-AF65-F5344CB8AC3E}">
        <p14:creationId xmlns:p14="http://schemas.microsoft.com/office/powerpoint/2010/main" val="1178655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2684B5-27D6-46E5-9993-FCF786DEAF67}"/>
              </a:ext>
            </a:extLst>
          </p:cNvPr>
          <p:cNvSpPr>
            <a:spLocks noGrp="1"/>
          </p:cNvSpPr>
          <p:nvPr>
            <p:ph type="title"/>
          </p:nvPr>
        </p:nvSpPr>
        <p:spPr/>
        <p:txBody>
          <a:bodyPr>
            <a:normAutofit/>
          </a:bodyPr>
          <a:lstStyle/>
          <a:p>
            <a:r>
              <a:rPr lang="en-US" dirty="0"/>
              <a:t>Building Department Team</a:t>
            </a:r>
            <a:br>
              <a:rPr lang="en-US" dirty="0"/>
            </a:br>
            <a:r>
              <a:rPr lang="en-US" sz="2000" u="sng" dirty="0">
                <a:hlinkClick r:id="rId3"/>
              </a:rPr>
              <a:t>https://www.buildingdepartment.fs.ucf.edu</a:t>
            </a:r>
            <a:endParaRPr lang="en-US" u="sng" dirty="0"/>
          </a:p>
        </p:txBody>
      </p:sp>
      <p:sp>
        <p:nvSpPr>
          <p:cNvPr id="3" name="Content Placeholder 2">
            <a:extLst>
              <a:ext uri="{FF2B5EF4-FFF2-40B4-BE49-F238E27FC236}">
                <a16:creationId xmlns:a16="http://schemas.microsoft.com/office/drawing/2014/main" id="{887A64CB-E890-438F-A883-8FEB3DD6C686}"/>
              </a:ext>
            </a:extLst>
          </p:cNvPr>
          <p:cNvSpPr>
            <a:spLocks noGrp="1"/>
          </p:cNvSpPr>
          <p:nvPr>
            <p:ph sz="half" idx="1"/>
          </p:nvPr>
        </p:nvSpPr>
        <p:spPr>
          <a:xfrm>
            <a:off x="677335" y="1660634"/>
            <a:ext cx="3726500" cy="4929352"/>
          </a:xfrm>
        </p:spPr>
        <p:txBody>
          <a:bodyPr>
            <a:normAutofit fontScale="92500" lnSpcReduction="20000"/>
          </a:bodyPr>
          <a:lstStyle/>
          <a:p>
            <a:r>
              <a:rPr lang="en-US" sz="1900" b="1" dirty="0"/>
              <a:t>Roy Johnston</a:t>
            </a:r>
            <a:br>
              <a:rPr lang="en-US" sz="1900" dirty="0"/>
            </a:br>
            <a:r>
              <a:rPr lang="en-US" sz="1900" dirty="0"/>
              <a:t>Building Code Official</a:t>
            </a:r>
            <a:br>
              <a:rPr lang="en-US" sz="1900" dirty="0"/>
            </a:br>
            <a:r>
              <a:rPr lang="en-US" sz="1900" dirty="0">
                <a:hlinkClick r:id="rId4"/>
              </a:rPr>
              <a:t>Roy.Johnston@ucf.edu</a:t>
            </a:r>
            <a:br>
              <a:rPr lang="en-US" sz="1900" dirty="0"/>
            </a:br>
            <a:r>
              <a:rPr lang="en-US" sz="1900" dirty="0"/>
              <a:t>407-823-0423</a:t>
            </a:r>
          </a:p>
          <a:p>
            <a:r>
              <a:rPr lang="en-US" sz="1900" b="1" dirty="0"/>
              <a:t>Patrick McDonough</a:t>
            </a:r>
            <a:br>
              <a:rPr lang="en-US" sz="1900" dirty="0"/>
            </a:br>
            <a:r>
              <a:rPr lang="en-US" sz="1900" dirty="0"/>
              <a:t>Electrical Plans Examiner/Inspector II</a:t>
            </a:r>
            <a:br>
              <a:rPr lang="en-US" sz="1900" dirty="0"/>
            </a:br>
            <a:r>
              <a:rPr lang="en-US" sz="1900" dirty="0">
                <a:hlinkClick r:id="rId5"/>
              </a:rPr>
              <a:t>Patrick.McDonough@ucf.edu</a:t>
            </a:r>
            <a:br>
              <a:rPr lang="en-US" sz="1900" dirty="0"/>
            </a:br>
            <a:r>
              <a:rPr lang="en-US" sz="1900" dirty="0"/>
              <a:t>407-823-4173</a:t>
            </a:r>
            <a:endParaRPr lang="en-US" sz="1900" b="1" dirty="0"/>
          </a:p>
          <a:p>
            <a:r>
              <a:rPr lang="en-US" sz="1900" b="1" dirty="0"/>
              <a:t>Alba Valencia</a:t>
            </a:r>
            <a:br>
              <a:rPr lang="en-US" sz="1900" dirty="0"/>
            </a:br>
            <a:r>
              <a:rPr lang="en-US" sz="1900" dirty="0"/>
              <a:t>Building Plans</a:t>
            </a:r>
            <a:br>
              <a:rPr lang="en-US" sz="1900" dirty="0"/>
            </a:br>
            <a:r>
              <a:rPr lang="en-US" sz="1900" dirty="0"/>
              <a:t>Examiner/Inspector I</a:t>
            </a:r>
            <a:br>
              <a:rPr lang="en-US" sz="1900" dirty="0"/>
            </a:br>
            <a:r>
              <a:rPr lang="en-US" sz="1900" dirty="0">
                <a:hlinkClick r:id="rId6"/>
              </a:rPr>
              <a:t>Alba.Valencia@ucf.edu</a:t>
            </a:r>
            <a:br>
              <a:rPr lang="en-US" sz="1900" dirty="0"/>
            </a:br>
            <a:r>
              <a:rPr lang="en-US" sz="1900" dirty="0"/>
              <a:t>407-823-0111</a:t>
            </a:r>
          </a:p>
          <a:p>
            <a:r>
              <a:rPr lang="en-US" b="1" dirty="0"/>
              <a:t>Jim Washington</a:t>
            </a:r>
            <a:br>
              <a:rPr lang="en-US" dirty="0"/>
            </a:br>
            <a:r>
              <a:rPr lang="en-US" dirty="0"/>
              <a:t>Mechanical/Plumbing Plans</a:t>
            </a:r>
            <a:br>
              <a:rPr lang="en-US" dirty="0"/>
            </a:br>
            <a:r>
              <a:rPr lang="en-US" dirty="0"/>
              <a:t>Examiner/Inspector I</a:t>
            </a:r>
            <a:br>
              <a:rPr lang="en-US" dirty="0"/>
            </a:br>
            <a:r>
              <a:rPr lang="en-US" dirty="0">
                <a:hlinkClick r:id="rId7"/>
              </a:rPr>
              <a:t>James.washington@ucf.edu</a:t>
            </a:r>
            <a:r>
              <a:rPr lang="en-US" dirty="0"/>
              <a:t> </a:t>
            </a:r>
            <a:br>
              <a:rPr lang="en-US" dirty="0"/>
            </a:br>
            <a:r>
              <a:rPr lang="en-US" dirty="0"/>
              <a:t>407-823-0411</a:t>
            </a:r>
          </a:p>
          <a:p>
            <a:endParaRPr lang="en-US" dirty="0"/>
          </a:p>
          <a:p>
            <a:endParaRPr lang="en-US" dirty="0"/>
          </a:p>
          <a:p>
            <a:endParaRPr lang="it-IT" dirty="0"/>
          </a:p>
          <a:p>
            <a:endParaRPr lang="it-IT" dirty="0"/>
          </a:p>
          <a:p>
            <a:pPr marL="0" indent="0">
              <a:buNone/>
            </a:pPr>
            <a:endParaRPr lang="en-US" dirty="0"/>
          </a:p>
          <a:p>
            <a:endParaRPr lang="en-US" dirty="0"/>
          </a:p>
        </p:txBody>
      </p:sp>
      <p:sp>
        <p:nvSpPr>
          <p:cNvPr id="4" name="Content Placeholder 3">
            <a:extLst>
              <a:ext uri="{FF2B5EF4-FFF2-40B4-BE49-F238E27FC236}">
                <a16:creationId xmlns:a16="http://schemas.microsoft.com/office/drawing/2014/main" id="{3465A7B1-2CD5-41BC-8FF4-3F000A071884}"/>
              </a:ext>
            </a:extLst>
          </p:cNvPr>
          <p:cNvSpPr>
            <a:spLocks noGrp="1"/>
          </p:cNvSpPr>
          <p:nvPr>
            <p:ph sz="half" idx="2"/>
          </p:nvPr>
        </p:nvSpPr>
        <p:spPr>
          <a:xfrm>
            <a:off x="4975668" y="1660634"/>
            <a:ext cx="4184034" cy="3880773"/>
          </a:xfrm>
        </p:spPr>
        <p:txBody>
          <a:bodyPr>
            <a:normAutofit fontScale="92500" lnSpcReduction="20000"/>
          </a:bodyPr>
          <a:lstStyle/>
          <a:p>
            <a:r>
              <a:rPr lang="it-IT" sz="1900" b="1" dirty="0"/>
              <a:t>Ning Li</a:t>
            </a:r>
            <a:br>
              <a:rPr lang="it-IT" sz="1900" dirty="0"/>
            </a:br>
            <a:r>
              <a:rPr lang="it-IT" sz="1900" dirty="0"/>
              <a:t>Administrative Assistant III</a:t>
            </a:r>
            <a:br>
              <a:rPr lang="it-IT" sz="1900" dirty="0"/>
            </a:br>
            <a:r>
              <a:rPr lang="it-IT" sz="1900" dirty="0"/>
              <a:t>Permit Technician</a:t>
            </a:r>
            <a:br>
              <a:rPr lang="it-IT" sz="1900" dirty="0"/>
            </a:br>
            <a:r>
              <a:rPr lang="it-IT" sz="1900" dirty="0">
                <a:hlinkClick r:id="rId8"/>
              </a:rPr>
              <a:t>Ning.Li@ucf.edu</a:t>
            </a:r>
            <a:br>
              <a:rPr lang="it-IT" sz="1900" dirty="0"/>
            </a:br>
            <a:r>
              <a:rPr lang="it-IT" sz="1900" dirty="0"/>
              <a:t>407-823-5323</a:t>
            </a:r>
            <a:endParaRPr lang="en-US" sz="1900" b="1" dirty="0"/>
          </a:p>
          <a:p>
            <a:r>
              <a:rPr lang="en-US" sz="1900" b="1" dirty="0"/>
              <a:t>Byron Cordova</a:t>
            </a:r>
            <a:br>
              <a:rPr lang="en-US" sz="1900" dirty="0"/>
            </a:br>
            <a:r>
              <a:rPr lang="en-US" sz="1900" dirty="0"/>
              <a:t>Administrative Assistant II</a:t>
            </a:r>
            <a:br>
              <a:rPr lang="en-US" sz="1900" dirty="0"/>
            </a:br>
            <a:r>
              <a:rPr lang="en-US" sz="1900" dirty="0"/>
              <a:t>Permit Technician</a:t>
            </a:r>
            <a:br>
              <a:rPr lang="en-US" sz="1900" dirty="0"/>
            </a:br>
            <a:r>
              <a:rPr lang="en-US" sz="1900" dirty="0">
                <a:hlinkClick r:id="rId9"/>
              </a:rPr>
              <a:t>Byron.Cordova@ucf.edu</a:t>
            </a:r>
            <a:br>
              <a:rPr lang="en-US" sz="1900" dirty="0"/>
            </a:br>
            <a:r>
              <a:rPr lang="en-US" sz="1900" dirty="0"/>
              <a:t>407-823-0096</a:t>
            </a:r>
          </a:p>
          <a:p>
            <a:pPr marL="0" indent="0">
              <a:buNone/>
            </a:pPr>
            <a:br>
              <a:rPr lang="it-IT" dirty="0"/>
            </a:br>
            <a:endParaRPr lang="it-IT" dirty="0"/>
          </a:p>
          <a:p>
            <a:endParaRPr lang="it-IT" dirty="0"/>
          </a:p>
          <a:p>
            <a:pPr marL="0" indent="0">
              <a:buNone/>
            </a:pPr>
            <a:br>
              <a:rPr lang="it-IT" dirty="0"/>
            </a:br>
            <a:endParaRPr lang="it-IT" dirty="0"/>
          </a:p>
        </p:txBody>
      </p:sp>
      <p:sp>
        <p:nvSpPr>
          <p:cNvPr id="5" name="Slide Number Placeholder 4">
            <a:extLst>
              <a:ext uri="{FF2B5EF4-FFF2-40B4-BE49-F238E27FC236}">
                <a16:creationId xmlns:a16="http://schemas.microsoft.com/office/drawing/2014/main" id="{F7144065-71FE-4A66-83A8-70AEB6B840C1}"/>
              </a:ext>
            </a:extLst>
          </p:cNvPr>
          <p:cNvSpPr>
            <a:spLocks noGrp="1"/>
          </p:cNvSpPr>
          <p:nvPr>
            <p:ph type="sldNum" sz="quarter" idx="12"/>
          </p:nvPr>
        </p:nvSpPr>
        <p:spPr/>
        <p:txBody>
          <a:bodyPr/>
          <a:lstStyle/>
          <a:p>
            <a:fld id="{519954A3-9DFD-4C44-94BA-B95130A3BA1C}" type="slidenum">
              <a:rPr lang="en-US" smtClean="0"/>
              <a:t>13</a:t>
            </a:fld>
            <a:endParaRPr lang="en-US" dirty="0"/>
          </a:p>
        </p:txBody>
      </p:sp>
    </p:spTree>
    <p:extLst>
      <p:ext uri="{BB962C8B-B14F-4D97-AF65-F5344CB8AC3E}">
        <p14:creationId xmlns:p14="http://schemas.microsoft.com/office/powerpoint/2010/main" val="34320488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BCF25-BE68-4814-A2CA-7AB39C0E8DF1}"/>
              </a:ext>
            </a:extLst>
          </p:cNvPr>
          <p:cNvSpPr>
            <a:spLocks noGrp="1"/>
          </p:cNvSpPr>
          <p:nvPr>
            <p:ph type="title"/>
          </p:nvPr>
        </p:nvSpPr>
        <p:spPr/>
        <p:txBody>
          <a:bodyPr>
            <a:normAutofit/>
          </a:bodyPr>
          <a:lstStyle/>
          <a:p>
            <a:pPr algn="l"/>
            <a:r>
              <a:rPr lang="en-US" sz="3200" dirty="0"/>
              <a:t>Navigating the Permitting Process with Citizenserve</a:t>
            </a:r>
          </a:p>
        </p:txBody>
      </p:sp>
      <p:sp>
        <p:nvSpPr>
          <p:cNvPr id="3" name="Subtitle 2">
            <a:extLst>
              <a:ext uri="{FF2B5EF4-FFF2-40B4-BE49-F238E27FC236}">
                <a16:creationId xmlns:a16="http://schemas.microsoft.com/office/drawing/2014/main" id="{EEC54443-6437-40E2-B22D-9E5A49C46F12}"/>
              </a:ext>
            </a:extLst>
          </p:cNvPr>
          <p:cNvSpPr>
            <a:spLocks noGrp="1"/>
          </p:cNvSpPr>
          <p:nvPr>
            <p:ph idx="1"/>
          </p:nvPr>
        </p:nvSpPr>
        <p:spPr/>
        <p:txBody>
          <a:bodyPr>
            <a:normAutofit/>
          </a:bodyPr>
          <a:lstStyle/>
          <a:p>
            <a:pPr marL="0" indent="0" algn="l">
              <a:buNone/>
            </a:pPr>
            <a:r>
              <a:rPr lang="en-US" sz="2000" b="1" dirty="0"/>
              <a:t>Process Overview</a:t>
            </a:r>
          </a:p>
          <a:p>
            <a:r>
              <a:rPr lang="en-US" dirty="0"/>
              <a:t>Register and Create an Account</a:t>
            </a:r>
          </a:p>
          <a:p>
            <a:r>
              <a:rPr lang="en-US" dirty="0"/>
              <a:t>Application Completion</a:t>
            </a:r>
          </a:p>
          <a:p>
            <a:r>
              <a:rPr lang="en-US" dirty="0"/>
              <a:t>Add Contractor/Subcontractor/Architect/Engineer/UCF PM</a:t>
            </a:r>
          </a:p>
          <a:p>
            <a:r>
              <a:rPr lang="en-US" dirty="0"/>
              <a:t>Submittals (Supporting Documents)</a:t>
            </a:r>
          </a:p>
          <a:p>
            <a:r>
              <a:rPr lang="en-US" dirty="0"/>
              <a:t>Plans Review</a:t>
            </a:r>
          </a:p>
          <a:p>
            <a:r>
              <a:rPr lang="en-US" dirty="0"/>
              <a:t>Permit Issuance </a:t>
            </a:r>
          </a:p>
          <a:p>
            <a:r>
              <a:rPr lang="en-US" dirty="0"/>
              <a:t>Inspections</a:t>
            </a:r>
          </a:p>
          <a:p>
            <a:r>
              <a:rPr lang="en-US" dirty="0"/>
              <a:t>CC/CO (Certificate of Completion/Certificate of Occupancy)</a:t>
            </a:r>
          </a:p>
        </p:txBody>
      </p:sp>
      <p:sp>
        <p:nvSpPr>
          <p:cNvPr id="4" name="Slide Number Placeholder 3">
            <a:extLst>
              <a:ext uri="{FF2B5EF4-FFF2-40B4-BE49-F238E27FC236}">
                <a16:creationId xmlns:a16="http://schemas.microsoft.com/office/drawing/2014/main" id="{4CB61B15-482A-4921-BB78-7F7BD7C17385}"/>
              </a:ext>
            </a:extLst>
          </p:cNvPr>
          <p:cNvSpPr>
            <a:spLocks noGrp="1"/>
          </p:cNvSpPr>
          <p:nvPr>
            <p:ph type="sldNum" sz="quarter" idx="12"/>
          </p:nvPr>
        </p:nvSpPr>
        <p:spPr/>
        <p:txBody>
          <a:bodyPr/>
          <a:lstStyle/>
          <a:p>
            <a:fld id="{519954A3-9DFD-4C44-94BA-B95130A3BA1C}" type="slidenum">
              <a:rPr lang="en-US" smtClean="0"/>
              <a:t>2</a:t>
            </a:fld>
            <a:endParaRPr lang="en-US" dirty="0"/>
          </a:p>
        </p:txBody>
      </p:sp>
    </p:spTree>
    <p:extLst>
      <p:ext uri="{BB962C8B-B14F-4D97-AF65-F5344CB8AC3E}">
        <p14:creationId xmlns:p14="http://schemas.microsoft.com/office/powerpoint/2010/main" val="3796097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0B696-D677-4C76-BD05-BB0C7E337FAA}"/>
              </a:ext>
            </a:extLst>
          </p:cNvPr>
          <p:cNvSpPr>
            <a:spLocks noGrp="1"/>
          </p:cNvSpPr>
          <p:nvPr>
            <p:ph type="title"/>
          </p:nvPr>
        </p:nvSpPr>
        <p:spPr>
          <a:xfrm>
            <a:off x="677334" y="280416"/>
            <a:ext cx="8596668" cy="1320800"/>
          </a:xfrm>
        </p:spPr>
        <p:txBody>
          <a:bodyPr>
            <a:noAutofit/>
          </a:bodyPr>
          <a:lstStyle/>
          <a:p>
            <a:br>
              <a:rPr lang="en-US" sz="2400" dirty="0"/>
            </a:br>
            <a:r>
              <a:rPr lang="en-US" sz="4000" dirty="0"/>
              <a:t>How to Register in Citizenserve</a:t>
            </a:r>
            <a:endParaRPr lang="en-US" sz="2400" dirty="0"/>
          </a:p>
        </p:txBody>
      </p:sp>
      <p:sp>
        <p:nvSpPr>
          <p:cNvPr id="3" name="Content Placeholder 2">
            <a:extLst>
              <a:ext uri="{FF2B5EF4-FFF2-40B4-BE49-F238E27FC236}">
                <a16:creationId xmlns:a16="http://schemas.microsoft.com/office/drawing/2014/main" id="{43301598-3D16-4390-9303-362D768705A5}"/>
              </a:ext>
            </a:extLst>
          </p:cNvPr>
          <p:cNvSpPr>
            <a:spLocks noGrp="1"/>
          </p:cNvSpPr>
          <p:nvPr>
            <p:ph idx="1"/>
          </p:nvPr>
        </p:nvSpPr>
        <p:spPr>
          <a:xfrm>
            <a:off x="677334" y="1601216"/>
            <a:ext cx="9282006" cy="4647185"/>
          </a:xfrm>
        </p:spPr>
        <p:txBody>
          <a:bodyPr>
            <a:normAutofit/>
          </a:bodyPr>
          <a:lstStyle/>
          <a:p>
            <a:r>
              <a:rPr lang="en-US" dirty="0"/>
              <a:t>Visit our Building Department Website: </a:t>
            </a:r>
            <a:r>
              <a:rPr lang="en-US" u="sng" dirty="0">
                <a:solidFill>
                  <a:srgbClr val="0000FF"/>
                </a:solidFill>
                <a:hlinkClick r:id="rId3">
                  <a:extLst>
                    <a:ext uri="{A12FA001-AC4F-418D-AE19-62706E023703}">
                      <ahyp:hlinkClr xmlns:ahyp="http://schemas.microsoft.com/office/drawing/2018/hyperlinkcolor" val="tx"/>
                    </a:ext>
                  </a:extLst>
                </a:hlinkClick>
              </a:rPr>
              <a:t>https://www.buildingdepartment.fs.ucf.edu/</a:t>
            </a:r>
            <a:endParaRPr lang="en-US" u="sng" dirty="0">
              <a:solidFill>
                <a:srgbClr val="0000FF"/>
              </a:solidFill>
            </a:endParaRPr>
          </a:p>
          <a:p>
            <a:pPr lvl="1"/>
            <a:r>
              <a:rPr lang="en-US" dirty="0"/>
              <a:t>Select “</a:t>
            </a:r>
            <a:r>
              <a:rPr lang="en-US" b="1" i="1" dirty="0">
                <a:solidFill>
                  <a:srgbClr val="FF0000"/>
                </a:solidFill>
              </a:rPr>
              <a:t>Citizenserve Permitting Software</a:t>
            </a:r>
            <a:r>
              <a:rPr lang="en-US" dirty="0"/>
              <a:t>”</a:t>
            </a:r>
          </a:p>
          <a:p>
            <a:pPr lvl="1"/>
            <a:r>
              <a:rPr lang="en-US" dirty="0"/>
              <a:t>Navigate to the portal using</a:t>
            </a:r>
            <a:r>
              <a:rPr lang="en-US" dirty="0">
                <a:latin typeface="Open Sans"/>
              </a:rPr>
              <a:t> </a:t>
            </a:r>
            <a:r>
              <a:rPr lang="en-US" dirty="0">
                <a:solidFill>
                  <a:srgbClr val="0000FF"/>
                </a:solidFill>
                <a:latin typeface="Open Sans"/>
                <a:hlinkClick r:id="rId4">
                  <a:extLst>
                    <a:ext uri="{A12FA001-AC4F-418D-AE19-62706E023703}">
                      <ahyp:hlinkClr xmlns:ahyp="http://schemas.microsoft.com/office/drawing/2018/hyperlinkcolor" val="tx"/>
                    </a:ext>
                  </a:extLst>
                </a:hlinkClick>
              </a:rPr>
              <a:t>http://www.citizenserve.com/ucf</a:t>
            </a:r>
            <a:endParaRPr lang="en-US" dirty="0">
              <a:solidFill>
                <a:srgbClr val="0000FF"/>
              </a:solidFill>
            </a:endParaRPr>
          </a:p>
          <a:p>
            <a:r>
              <a:rPr lang="en-US" dirty="0"/>
              <a:t>Go to “My Account” and select “Register Now”.</a:t>
            </a:r>
          </a:p>
          <a:p>
            <a:r>
              <a:rPr lang="en-US" dirty="0"/>
              <a:t>Choose the corresponding registration type.</a:t>
            </a:r>
          </a:p>
          <a:p>
            <a:pPr lvl="1"/>
            <a:r>
              <a:rPr lang="en-US" dirty="0"/>
              <a:t>Contractor, Project Manager, Architect/Engineer, etc.</a:t>
            </a:r>
          </a:p>
          <a:p>
            <a:pPr lvl="1"/>
            <a:r>
              <a:rPr lang="en-US" dirty="0"/>
              <a:t>Use Email as Username for ease of access.</a:t>
            </a:r>
          </a:p>
          <a:p>
            <a:r>
              <a:rPr lang="en-US" dirty="0"/>
              <a:t>The account must have valid contact, license, insurance and Certificate of Insurance (COI) information if applicable to account type.</a:t>
            </a:r>
          </a:p>
          <a:p>
            <a:r>
              <a:rPr lang="en-US" dirty="0"/>
              <a:t>Any Contractors Listed on the Application must have a FL License. </a:t>
            </a:r>
          </a:p>
          <a:p>
            <a:pPr lvl="1"/>
            <a:r>
              <a:rPr lang="en-US" dirty="0"/>
              <a:t>You May Verify the License via the link </a:t>
            </a:r>
            <a:r>
              <a:rPr lang="en-US" dirty="0">
                <a:solidFill>
                  <a:srgbClr val="0000FF"/>
                </a:solidFill>
                <a:hlinkClick r:id="rId5">
                  <a:extLst>
                    <a:ext uri="{A12FA001-AC4F-418D-AE19-62706E023703}">
                      <ahyp:hlinkClr xmlns:ahyp="http://schemas.microsoft.com/office/drawing/2018/hyperlinkcolor" val="tx"/>
                    </a:ext>
                  </a:extLst>
                </a:hlinkClick>
              </a:rPr>
              <a:t>https://www2.myfloridalicense.com/</a:t>
            </a:r>
            <a:r>
              <a:rPr lang="en-US" dirty="0">
                <a:solidFill>
                  <a:srgbClr val="0000FF"/>
                </a:solidFill>
              </a:rPr>
              <a:t> </a:t>
            </a: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73F57E55-F96C-4ED2-8DAC-794362012DB8}"/>
              </a:ext>
            </a:extLst>
          </p:cNvPr>
          <p:cNvSpPr>
            <a:spLocks noGrp="1"/>
          </p:cNvSpPr>
          <p:nvPr>
            <p:ph type="sldNum" sz="quarter" idx="12"/>
          </p:nvPr>
        </p:nvSpPr>
        <p:spPr/>
        <p:txBody>
          <a:bodyPr/>
          <a:lstStyle/>
          <a:p>
            <a:fld id="{519954A3-9DFD-4C44-94BA-B95130A3BA1C}" type="slidenum">
              <a:rPr lang="en-US" smtClean="0"/>
              <a:t>3</a:t>
            </a:fld>
            <a:endParaRPr lang="en-US" dirty="0"/>
          </a:p>
        </p:txBody>
      </p:sp>
    </p:spTree>
    <p:extLst>
      <p:ext uri="{BB962C8B-B14F-4D97-AF65-F5344CB8AC3E}">
        <p14:creationId xmlns:p14="http://schemas.microsoft.com/office/powerpoint/2010/main" val="22992874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669F5-5331-4956-BF34-9EEBD122756E}"/>
              </a:ext>
            </a:extLst>
          </p:cNvPr>
          <p:cNvSpPr>
            <a:spLocks noGrp="1"/>
          </p:cNvSpPr>
          <p:nvPr>
            <p:ph type="title"/>
          </p:nvPr>
        </p:nvSpPr>
        <p:spPr/>
        <p:txBody>
          <a:bodyPr/>
          <a:lstStyle/>
          <a:p>
            <a:r>
              <a:rPr lang="en-US" dirty="0"/>
              <a:t>Application Roles and Requirements</a:t>
            </a:r>
          </a:p>
        </p:txBody>
      </p:sp>
      <p:sp>
        <p:nvSpPr>
          <p:cNvPr id="3" name="Content Placeholder 2">
            <a:extLst>
              <a:ext uri="{FF2B5EF4-FFF2-40B4-BE49-F238E27FC236}">
                <a16:creationId xmlns:a16="http://schemas.microsoft.com/office/drawing/2014/main" id="{079A65CF-E583-4A5E-9D58-06510EDC5AF9}"/>
              </a:ext>
            </a:extLst>
          </p:cNvPr>
          <p:cNvSpPr>
            <a:spLocks noGrp="1"/>
          </p:cNvSpPr>
          <p:nvPr>
            <p:ph idx="1"/>
          </p:nvPr>
        </p:nvSpPr>
        <p:spPr>
          <a:xfrm>
            <a:off x="677335" y="1735494"/>
            <a:ext cx="8596668" cy="3458298"/>
          </a:xfrm>
        </p:spPr>
        <p:txBody>
          <a:bodyPr>
            <a:normAutofit fontScale="92500" lnSpcReduction="10000"/>
          </a:bodyPr>
          <a:lstStyle/>
          <a:p>
            <a:r>
              <a:rPr lang="en-US" b="1" u="sng" dirty="0"/>
              <a:t>Applicant</a:t>
            </a:r>
            <a:r>
              <a:rPr lang="en-US" dirty="0"/>
              <a:t>: Has full access to the permit and is the </a:t>
            </a:r>
            <a:r>
              <a:rPr lang="en-US" b="1" i="1" dirty="0"/>
              <a:t>only</a:t>
            </a:r>
            <a:r>
              <a:rPr lang="en-US" dirty="0"/>
              <a:t> person able to edit application, upload files, etc.</a:t>
            </a:r>
          </a:p>
          <a:p>
            <a:r>
              <a:rPr lang="en-US" b="1" u="sng" dirty="0"/>
              <a:t>UCF Project Manager</a:t>
            </a:r>
            <a:r>
              <a:rPr lang="en-US" dirty="0"/>
              <a:t>: Enters worktags, confirms scope of work and total value of work, identifies ITAR spaces, laboratories needing EH&amp;S review, low voltage and payment/performance bond requirements. </a:t>
            </a:r>
          </a:p>
          <a:p>
            <a:r>
              <a:rPr lang="en-US" b="1" u="sng" dirty="0"/>
              <a:t>Contractors</a:t>
            </a:r>
            <a:r>
              <a:rPr lang="en-US" dirty="0"/>
              <a:t>: License and insurance requirement, submittals, inspections, CC/CO requests. For the initial prompts regarding ITAR labs, EH&amp;S review, Payment/Bond, and Low Voltage, please reach out to your UCF project manager for more information.</a:t>
            </a:r>
          </a:p>
          <a:p>
            <a:r>
              <a:rPr lang="en-US" b="1" u="sng" dirty="0"/>
              <a:t>Additional Resources On Our Website</a:t>
            </a:r>
            <a:r>
              <a:rPr lang="en-US" dirty="0"/>
              <a:t>:</a:t>
            </a:r>
          </a:p>
          <a:p>
            <a:pPr lvl="1"/>
            <a:r>
              <a:rPr lang="en-US" dirty="0"/>
              <a:t>Permit fee calculator, Citizenserve instructional guides, our permitting procedures, and more.</a:t>
            </a:r>
          </a:p>
        </p:txBody>
      </p:sp>
      <p:sp>
        <p:nvSpPr>
          <p:cNvPr id="4" name="Slide Number Placeholder 3">
            <a:extLst>
              <a:ext uri="{FF2B5EF4-FFF2-40B4-BE49-F238E27FC236}">
                <a16:creationId xmlns:a16="http://schemas.microsoft.com/office/drawing/2014/main" id="{2E62EC19-37D4-4807-BCAB-11037D45E6F2}"/>
              </a:ext>
            </a:extLst>
          </p:cNvPr>
          <p:cNvSpPr>
            <a:spLocks noGrp="1"/>
          </p:cNvSpPr>
          <p:nvPr>
            <p:ph type="sldNum" sz="quarter" idx="12"/>
          </p:nvPr>
        </p:nvSpPr>
        <p:spPr/>
        <p:txBody>
          <a:bodyPr/>
          <a:lstStyle/>
          <a:p>
            <a:fld id="{519954A3-9DFD-4C44-94BA-B95130A3BA1C}" type="slidenum">
              <a:rPr lang="en-US" smtClean="0"/>
              <a:t>4</a:t>
            </a:fld>
            <a:endParaRPr lang="en-US" dirty="0"/>
          </a:p>
        </p:txBody>
      </p:sp>
    </p:spTree>
    <p:extLst>
      <p:ext uri="{BB962C8B-B14F-4D97-AF65-F5344CB8AC3E}">
        <p14:creationId xmlns:p14="http://schemas.microsoft.com/office/powerpoint/2010/main" val="3773084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E1C9B1-9CAD-47E5-8833-E30C9D5A02DF}"/>
              </a:ext>
            </a:extLst>
          </p:cNvPr>
          <p:cNvSpPr>
            <a:spLocks noGrp="1"/>
          </p:cNvSpPr>
          <p:nvPr>
            <p:ph type="title"/>
          </p:nvPr>
        </p:nvSpPr>
        <p:spPr>
          <a:xfrm>
            <a:off x="606996" y="662153"/>
            <a:ext cx="8596668" cy="1800810"/>
          </a:xfrm>
        </p:spPr>
        <p:txBody>
          <a:bodyPr>
            <a:normAutofit/>
          </a:bodyPr>
          <a:lstStyle/>
          <a:p>
            <a:r>
              <a:rPr lang="en-US" sz="3200" dirty="0"/>
              <a:t>License and COI (Certificate of Insurance)</a:t>
            </a:r>
          </a:p>
        </p:txBody>
      </p:sp>
      <p:sp>
        <p:nvSpPr>
          <p:cNvPr id="3" name="Content Placeholder 2">
            <a:extLst>
              <a:ext uri="{FF2B5EF4-FFF2-40B4-BE49-F238E27FC236}">
                <a16:creationId xmlns:a16="http://schemas.microsoft.com/office/drawing/2014/main" id="{9F9EDC79-F66D-403B-9E71-5DB5759BB25C}"/>
              </a:ext>
            </a:extLst>
          </p:cNvPr>
          <p:cNvSpPr>
            <a:spLocks noGrp="1"/>
          </p:cNvSpPr>
          <p:nvPr>
            <p:ph idx="1"/>
          </p:nvPr>
        </p:nvSpPr>
        <p:spPr>
          <a:xfrm>
            <a:off x="606996" y="1340068"/>
            <a:ext cx="8596668" cy="4740165"/>
          </a:xfrm>
        </p:spPr>
        <p:txBody>
          <a:bodyPr>
            <a:noAutofit/>
          </a:bodyPr>
          <a:lstStyle/>
          <a:p>
            <a:r>
              <a:rPr lang="en-US" sz="1600" dirty="0"/>
              <a:t>License, Insurance, and COI Expiration dates must be up to date</a:t>
            </a:r>
          </a:p>
          <a:p>
            <a:pPr lvl="1"/>
            <a:r>
              <a:rPr lang="en-US" dirty="0"/>
              <a:t>Certified vs Registered License Holders</a:t>
            </a:r>
          </a:p>
          <a:p>
            <a:pPr lvl="2"/>
            <a:r>
              <a:rPr lang="en-US" sz="1600" dirty="0"/>
              <a:t>A competency card for Orange County must be provided for “Registered” license type or provide evidence of license that has been State Certified by DPBR.</a:t>
            </a:r>
          </a:p>
          <a:p>
            <a:r>
              <a:rPr lang="en-US" sz="1600" dirty="0"/>
              <a:t>The Certificate Holder on each COI provided MUST be the University. </a:t>
            </a:r>
            <a:br>
              <a:rPr lang="en-US" sz="1600" dirty="0"/>
            </a:br>
            <a:r>
              <a:rPr lang="en-US" sz="1600" dirty="0"/>
              <a:t>Please use the standard holder’s address below:</a:t>
            </a:r>
          </a:p>
          <a:p>
            <a:pPr marL="800100" lvl="2" indent="0">
              <a:buNone/>
            </a:pPr>
            <a:r>
              <a:rPr lang="en-US" sz="1600" i="1" dirty="0"/>
              <a:t>University of Central Florida Board of Trustees </a:t>
            </a:r>
            <a:br>
              <a:rPr lang="en-US" sz="1600" i="1" dirty="0"/>
            </a:br>
            <a:r>
              <a:rPr lang="en-US" sz="1600" i="1" dirty="0"/>
              <a:t>ATTN: Risk Management </a:t>
            </a:r>
            <a:br>
              <a:rPr lang="en-US" sz="1600" i="1" dirty="0"/>
            </a:br>
            <a:r>
              <a:rPr lang="en-US" sz="1600" i="1" dirty="0"/>
              <a:t>4365 Andromeda Loop N. MH 328 </a:t>
            </a:r>
            <a:br>
              <a:rPr lang="en-US" sz="1600" i="1" dirty="0"/>
            </a:br>
            <a:r>
              <a:rPr lang="en-US" sz="1600" i="1" dirty="0"/>
              <a:t>Orlando, FL 32816-0001</a:t>
            </a:r>
          </a:p>
          <a:p>
            <a:r>
              <a:rPr lang="en-US" sz="1600" dirty="0"/>
              <a:t>For COI updates, the account user may use the link "update my information" after login and delete the old one before uploading the new one. Select “Submit” once completed.</a:t>
            </a:r>
          </a:p>
          <a:p>
            <a:pPr marL="0" indent="0">
              <a:buNone/>
            </a:pPr>
            <a:r>
              <a:rPr lang="en-US" sz="1600" i="1" u="sng" dirty="0"/>
              <a:t>Please note that we are unable to edit the documents attached to the Citizenserve accounts. The account holder would need to upload this document into their Citizenserve account. This way, the COI also stays attached to their account for future projects.</a:t>
            </a:r>
            <a:endParaRPr lang="en-US" sz="1600" dirty="0"/>
          </a:p>
        </p:txBody>
      </p:sp>
      <p:sp>
        <p:nvSpPr>
          <p:cNvPr id="4" name="Slide Number Placeholder 3">
            <a:extLst>
              <a:ext uri="{FF2B5EF4-FFF2-40B4-BE49-F238E27FC236}">
                <a16:creationId xmlns:a16="http://schemas.microsoft.com/office/drawing/2014/main" id="{AA3222F3-BE2B-4FC5-A0E4-3A055B7CD629}"/>
              </a:ext>
            </a:extLst>
          </p:cNvPr>
          <p:cNvSpPr>
            <a:spLocks noGrp="1"/>
          </p:cNvSpPr>
          <p:nvPr>
            <p:ph type="sldNum" sz="quarter" idx="12"/>
          </p:nvPr>
        </p:nvSpPr>
        <p:spPr/>
        <p:txBody>
          <a:bodyPr/>
          <a:lstStyle/>
          <a:p>
            <a:fld id="{519954A3-9DFD-4C44-94BA-B95130A3BA1C}" type="slidenum">
              <a:rPr lang="en-US" smtClean="0"/>
              <a:t>5</a:t>
            </a:fld>
            <a:endParaRPr lang="en-US" dirty="0"/>
          </a:p>
        </p:txBody>
      </p:sp>
    </p:spTree>
    <p:extLst>
      <p:ext uri="{BB962C8B-B14F-4D97-AF65-F5344CB8AC3E}">
        <p14:creationId xmlns:p14="http://schemas.microsoft.com/office/powerpoint/2010/main" val="3080996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E669F5-5331-4956-BF34-9EEBD122756E}"/>
              </a:ext>
            </a:extLst>
          </p:cNvPr>
          <p:cNvSpPr>
            <a:spLocks noGrp="1"/>
          </p:cNvSpPr>
          <p:nvPr>
            <p:ph type="title"/>
          </p:nvPr>
        </p:nvSpPr>
        <p:spPr/>
        <p:txBody>
          <a:bodyPr/>
          <a:lstStyle/>
          <a:p>
            <a:r>
              <a:rPr lang="en-US" dirty="0"/>
              <a:t>Application Requirement and Resources</a:t>
            </a:r>
          </a:p>
        </p:txBody>
      </p:sp>
      <p:sp>
        <p:nvSpPr>
          <p:cNvPr id="3" name="Content Placeholder 2">
            <a:extLst>
              <a:ext uri="{FF2B5EF4-FFF2-40B4-BE49-F238E27FC236}">
                <a16:creationId xmlns:a16="http://schemas.microsoft.com/office/drawing/2014/main" id="{079A65CF-E583-4A5E-9D58-06510EDC5AF9}"/>
              </a:ext>
            </a:extLst>
          </p:cNvPr>
          <p:cNvSpPr>
            <a:spLocks noGrp="1"/>
          </p:cNvSpPr>
          <p:nvPr>
            <p:ph idx="1"/>
          </p:nvPr>
        </p:nvSpPr>
        <p:spPr>
          <a:xfrm>
            <a:off x="677335" y="1408176"/>
            <a:ext cx="8596668" cy="5108688"/>
          </a:xfrm>
        </p:spPr>
        <p:txBody>
          <a:bodyPr>
            <a:normAutofit/>
          </a:bodyPr>
          <a:lstStyle/>
          <a:p>
            <a:r>
              <a:rPr lang="en-US" dirty="0"/>
              <a:t>Electronic plans must be in </a:t>
            </a:r>
            <a:r>
              <a:rPr lang="en-US" b="1" u="sng" dirty="0"/>
              <a:t>PDF</a:t>
            </a:r>
            <a:r>
              <a:rPr lang="en-US" dirty="0"/>
              <a:t> format.</a:t>
            </a:r>
          </a:p>
          <a:p>
            <a:r>
              <a:rPr lang="en-US" dirty="0"/>
              <a:t>Acceptable in </a:t>
            </a:r>
            <a:r>
              <a:rPr lang="en-US" b="1" dirty="0"/>
              <a:t>JPG</a:t>
            </a:r>
            <a:r>
              <a:rPr lang="en-US" dirty="0"/>
              <a:t> (Photos).</a:t>
            </a:r>
          </a:p>
          <a:p>
            <a:r>
              <a:rPr lang="en-US" b="1" u="sng" dirty="0"/>
              <a:t>NO</a:t>
            </a:r>
            <a:r>
              <a:rPr lang="en-US" dirty="0"/>
              <a:t> Zip File, Portfolio (Combined PDF File) – Cannot be opened and stamped.</a:t>
            </a:r>
          </a:p>
          <a:p>
            <a:r>
              <a:rPr lang="en-US" b="1" u="sng" dirty="0"/>
              <a:t>State Fire Marshal (SFM)</a:t>
            </a:r>
            <a:r>
              <a:rPr lang="en-US" dirty="0"/>
              <a:t>: When applicable, we will submit any required drawings to the State Fire Marshal for Fire Code plans review on your behalf. </a:t>
            </a:r>
          </a:p>
          <a:p>
            <a:pPr marL="0" indent="0">
              <a:buNone/>
            </a:pPr>
            <a:r>
              <a:rPr lang="en-US" dirty="0"/>
              <a:t>     An SFM application is required for each review submittal per SFM.  </a:t>
            </a:r>
          </a:p>
          <a:p>
            <a:pPr marL="0" indent="0">
              <a:buNone/>
            </a:pPr>
            <a:r>
              <a:rPr lang="en-US" dirty="0"/>
              <a:t>     SFM has a minimum 30 day review window.</a:t>
            </a:r>
          </a:p>
          <a:p>
            <a:pPr lvl="1"/>
            <a:r>
              <a:rPr lang="en-US" b="1" u="sng" dirty="0"/>
              <a:t>Where to Find It?</a:t>
            </a:r>
            <a:r>
              <a:rPr lang="en-US" b="1" dirty="0"/>
              <a:t> </a:t>
            </a:r>
          </a:p>
          <a:p>
            <a:pPr lvl="2"/>
            <a:r>
              <a:rPr lang="en-US" sz="1600" dirty="0"/>
              <a:t>Go to Building Department Website and Click the Link “State Fire Marshall’s Office”</a:t>
            </a:r>
          </a:p>
          <a:p>
            <a:pPr lvl="2"/>
            <a:r>
              <a:rPr lang="en-US" sz="1600" dirty="0"/>
              <a:t>Click on “Plans Review” ➜ “Submit Paper Plans for Review” ➜“Paper Plans Review Application”</a:t>
            </a:r>
          </a:p>
          <a:p>
            <a:pPr marL="0" indent="0">
              <a:buNone/>
            </a:pPr>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5A11221A-E1A6-4A7D-A6C8-B7246769954E}"/>
              </a:ext>
            </a:extLst>
          </p:cNvPr>
          <p:cNvSpPr>
            <a:spLocks noGrp="1"/>
          </p:cNvSpPr>
          <p:nvPr>
            <p:ph type="sldNum" sz="quarter" idx="12"/>
          </p:nvPr>
        </p:nvSpPr>
        <p:spPr/>
        <p:txBody>
          <a:bodyPr/>
          <a:lstStyle/>
          <a:p>
            <a:fld id="{519954A3-9DFD-4C44-94BA-B95130A3BA1C}" type="slidenum">
              <a:rPr lang="en-US" smtClean="0"/>
              <a:t>6</a:t>
            </a:fld>
            <a:endParaRPr lang="en-US" dirty="0"/>
          </a:p>
        </p:txBody>
      </p:sp>
    </p:spTree>
    <p:extLst>
      <p:ext uri="{BB962C8B-B14F-4D97-AF65-F5344CB8AC3E}">
        <p14:creationId xmlns:p14="http://schemas.microsoft.com/office/powerpoint/2010/main" val="10910471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D50597-3898-4D3F-B0A0-53EEA5C26980}"/>
              </a:ext>
            </a:extLst>
          </p:cNvPr>
          <p:cNvSpPr>
            <a:spLocks noGrp="1"/>
          </p:cNvSpPr>
          <p:nvPr>
            <p:ph type="title"/>
          </p:nvPr>
        </p:nvSpPr>
        <p:spPr/>
        <p:txBody>
          <a:bodyPr/>
          <a:lstStyle/>
          <a:p>
            <a:r>
              <a:rPr lang="en-US" dirty="0"/>
              <a:t>Low Voltage Permitting</a:t>
            </a:r>
          </a:p>
        </p:txBody>
      </p:sp>
      <p:sp>
        <p:nvSpPr>
          <p:cNvPr id="3" name="Content Placeholder 2">
            <a:extLst>
              <a:ext uri="{FF2B5EF4-FFF2-40B4-BE49-F238E27FC236}">
                <a16:creationId xmlns:a16="http://schemas.microsoft.com/office/drawing/2014/main" id="{F9F0BBBC-3FDE-4CB9-B455-698C41AAF6F8}"/>
              </a:ext>
            </a:extLst>
          </p:cNvPr>
          <p:cNvSpPr>
            <a:spLocks noGrp="1"/>
          </p:cNvSpPr>
          <p:nvPr>
            <p:ph idx="1"/>
          </p:nvPr>
        </p:nvSpPr>
        <p:spPr>
          <a:xfrm>
            <a:off x="677334" y="1618489"/>
            <a:ext cx="8596668" cy="4422874"/>
          </a:xfrm>
        </p:spPr>
        <p:txBody>
          <a:bodyPr>
            <a:normAutofit fontScale="77500" lnSpcReduction="20000"/>
          </a:bodyPr>
          <a:lstStyle/>
          <a:p>
            <a:pPr fontAlgn="base"/>
            <a:r>
              <a:rPr lang="en-US" sz="2200" dirty="0"/>
              <a:t>When applying for a permit, the applicant will be prompted with the following question and answer options:</a:t>
            </a:r>
            <a:br>
              <a:rPr lang="en-US" sz="2200" dirty="0"/>
            </a:br>
            <a:endParaRPr lang="en-US" sz="2200" dirty="0"/>
          </a:p>
          <a:p>
            <a:pPr fontAlgn="base"/>
            <a:r>
              <a:rPr lang="en-US" sz="2200" b="1" dirty="0"/>
              <a:t>Will Low Voltage work be covered under this permit or under an IT Permit?</a:t>
            </a:r>
            <a:endParaRPr lang="en-US" sz="2200" dirty="0"/>
          </a:p>
          <a:p>
            <a:pPr marL="800100" lvl="1" indent="-342900" fontAlgn="base">
              <a:buFont typeface="+mj-lt"/>
              <a:buAutoNum type="arabicParenR"/>
            </a:pPr>
            <a:r>
              <a:rPr lang="en-US" sz="1900" b="1" dirty="0"/>
              <a:t>IT permit will cover low voltage work. </a:t>
            </a:r>
            <a:endParaRPr lang="en-US" sz="1900" dirty="0"/>
          </a:p>
          <a:p>
            <a:pPr marL="800100" lvl="1" indent="-342900" fontAlgn="base">
              <a:buFont typeface="+mj-lt"/>
              <a:buAutoNum type="arabicParenR"/>
            </a:pPr>
            <a:r>
              <a:rPr lang="en-US" sz="1900" b="1" dirty="0"/>
              <a:t>Not Applicable - No low voltage work is associated.</a:t>
            </a:r>
            <a:endParaRPr lang="en-US" sz="1900" dirty="0"/>
          </a:p>
          <a:p>
            <a:pPr marL="800100" lvl="1" indent="-342900" fontAlgn="base">
              <a:buFont typeface="+mj-lt"/>
              <a:buAutoNum type="arabicParenR"/>
            </a:pPr>
            <a:r>
              <a:rPr lang="en-US" sz="1900" b="1" dirty="0"/>
              <a:t>This permit covers low voltage work. </a:t>
            </a:r>
            <a:br>
              <a:rPr lang="en-US" sz="1900" b="1" dirty="0"/>
            </a:br>
            <a:r>
              <a:rPr lang="en-US" sz="1900" b="1" dirty="0"/>
              <a:t>		</a:t>
            </a:r>
            <a:endParaRPr lang="en-US" sz="1900" dirty="0"/>
          </a:p>
          <a:p>
            <a:pPr fontAlgn="base"/>
            <a:r>
              <a:rPr lang="en-US" sz="2200" dirty="0"/>
              <a:t>If </a:t>
            </a:r>
            <a:r>
              <a:rPr lang="en-US" sz="2200" b="1" dirty="0"/>
              <a:t>Option 1</a:t>
            </a:r>
            <a:r>
              <a:rPr lang="en-US" sz="2200" dirty="0"/>
              <a:t> is selected, an IT permit will be needed for the associated work, and a pass-final inspection will not occur until the IT permit information has been provided. A final pass inspection will be needed for associated permits prior to CC requests.</a:t>
            </a:r>
            <a:br>
              <a:rPr lang="en-US" sz="2200" dirty="0"/>
            </a:br>
            <a:endParaRPr lang="en-US" sz="2200" dirty="0"/>
          </a:p>
          <a:p>
            <a:pPr fontAlgn="base"/>
            <a:r>
              <a:rPr lang="en-US" sz="2200" dirty="0"/>
              <a:t>If </a:t>
            </a:r>
            <a:r>
              <a:rPr lang="en-US" sz="2200" b="1" dirty="0"/>
              <a:t>Option 3</a:t>
            </a:r>
            <a:r>
              <a:rPr lang="en-US" sz="2200" dirty="0"/>
              <a:t> is selected, we will verify that a licensed LV subcontractor is listed on the permit and ask them to confirm that they will be responsible for the LV prior to moving forward.</a:t>
            </a:r>
          </a:p>
          <a:p>
            <a:endParaRPr lang="en-US" dirty="0"/>
          </a:p>
        </p:txBody>
      </p:sp>
      <p:sp>
        <p:nvSpPr>
          <p:cNvPr id="4" name="Slide Number Placeholder 3">
            <a:extLst>
              <a:ext uri="{FF2B5EF4-FFF2-40B4-BE49-F238E27FC236}">
                <a16:creationId xmlns:a16="http://schemas.microsoft.com/office/drawing/2014/main" id="{ABC1F067-F684-4747-A15C-3FD9CEEB9F4D}"/>
              </a:ext>
            </a:extLst>
          </p:cNvPr>
          <p:cNvSpPr>
            <a:spLocks noGrp="1"/>
          </p:cNvSpPr>
          <p:nvPr>
            <p:ph type="sldNum" sz="quarter" idx="12"/>
          </p:nvPr>
        </p:nvSpPr>
        <p:spPr/>
        <p:txBody>
          <a:bodyPr/>
          <a:lstStyle/>
          <a:p>
            <a:fld id="{519954A3-9DFD-4C44-94BA-B95130A3BA1C}" type="slidenum">
              <a:rPr lang="en-US" smtClean="0"/>
              <a:t>7</a:t>
            </a:fld>
            <a:endParaRPr lang="en-US" dirty="0"/>
          </a:p>
        </p:txBody>
      </p:sp>
    </p:spTree>
    <p:extLst>
      <p:ext uri="{BB962C8B-B14F-4D97-AF65-F5344CB8AC3E}">
        <p14:creationId xmlns:p14="http://schemas.microsoft.com/office/powerpoint/2010/main" val="1882857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FE61E-83B4-4CED-B8CA-E0BA4BF606DA}"/>
              </a:ext>
            </a:extLst>
          </p:cNvPr>
          <p:cNvSpPr>
            <a:spLocks noGrp="1"/>
          </p:cNvSpPr>
          <p:nvPr>
            <p:ph type="title"/>
          </p:nvPr>
        </p:nvSpPr>
        <p:spPr/>
        <p:txBody>
          <a:bodyPr/>
          <a:lstStyle/>
          <a:p>
            <a:r>
              <a:rPr lang="en-US"/>
              <a:t>Cost of Work Change</a:t>
            </a:r>
            <a:endParaRPr lang="en-US" dirty="0"/>
          </a:p>
        </p:txBody>
      </p:sp>
      <p:pic>
        <p:nvPicPr>
          <p:cNvPr id="5" name="Content Placeholder 4">
            <a:extLst>
              <a:ext uri="{FF2B5EF4-FFF2-40B4-BE49-F238E27FC236}">
                <a16:creationId xmlns:a16="http://schemas.microsoft.com/office/drawing/2014/main" id="{E1914E55-4E03-4A25-AC35-DA861AF888FE}"/>
              </a:ext>
            </a:extLst>
          </p:cNvPr>
          <p:cNvPicPr>
            <a:picLocks noGrp="1" noChangeAspect="1"/>
          </p:cNvPicPr>
          <p:nvPr>
            <p:ph sz="half" idx="1"/>
          </p:nvPr>
        </p:nvPicPr>
        <p:blipFill>
          <a:blip r:embed="rId3"/>
          <a:stretch>
            <a:fillRect/>
          </a:stretch>
        </p:blipFill>
        <p:spPr>
          <a:xfrm>
            <a:off x="2868286" y="3203121"/>
            <a:ext cx="5443610" cy="3395436"/>
          </a:xfrm>
        </p:spPr>
      </p:pic>
      <p:sp>
        <p:nvSpPr>
          <p:cNvPr id="4" name="Text Placeholder 3">
            <a:extLst>
              <a:ext uri="{FF2B5EF4-FFF2-40B4-BE49-F238E27FC236}">
                <a16:creationId xmlns:a16="http://schemas.microsoft.com/office/drawing/2014/main" id="{F6364B78-6142-45C1-86D4-A59A19BF6FB3}"/>
              </a:ext>
            </a:extLst>
          </p:cNvPr>
          <p:cNvSpPr>
            <a:spLocks noGrp="1"/>
          </p:cNvSpPr>
          <p:nvPr>
            <p:ph sz="half" idx="2"/>
          </p:nvPr>
        </p:nvSpPr>
        <p:spPr>
          <a:xfrm>
            <a:off x="194688" y="1488613"/>
            <a:ext cx="9079314" cy="3880773"/>
          </a:xfrm>
        </p:spPr>
        <p:txBody>
          <a:bodyPr/>
          <a:lstStyle/>
          <a:p>
            <a:r>
              <a:rPr lang="en-US" dirty="0"/>
              <a:t>If the cost of work listed in the permit application is incorrect, please submit a Change in Cost of Work using the corresponding icon located in Citizenserve under “Home” or “My Account”.</a:t>
            </a:r>
          </a:p>
          <a:p>
            <a:r>
              <a:rPr lang="en-US" dirty="0"/>
              <a:t>Cost of Work includes total value of the work covered by the permit, including design, materials, equipment and labor. This also includes the fees charged by UCF IT, if applicable.</a:t>
            </a:r>
          </a:p>
        </p:txBody>
      </p:sp>
      <p:sp>
        <p:nvSpPr>
          <p:cNvPr id="3" name="Slide Number Placeholder 2">
            <a:extLst>
              <a:ext uri="{FF2B5EF4-FFF2-40B4-BE49-F238E27FC236}">
                <a16:creationId xmlns:a16="http://schemas.microsoft.com/office/drawing/2014/main" id="{FB45D9A9-33E9-42F5-B554-9508535BB95F}"/>
              </a:ext>
            </a:extLst>
          </p:cNvPr>
          <p:cNvSpPr>
            <a:spLocks noGrp="1"/>
          </p:cNvSpPr>
          <p:nvPr>
            <p:ph type="sldNum" sz="quarter" idx="12"/>
          </p:nvPr>
        </p:nvSpPr>
        <p:spPr/>
        <p:txBody>
          <a:bodyPr/>
          <a:lstStyle/>
          <a:p>
            <a:fld id="{519954A3-9DFD-4C44-94BA-B95130A3BA1C}" type="slidenum">
              <a:rPr lang="en-US" smtClean="0"/>
              <a:t>8</a:t>
            </a:fld>
            <a:endParaRPr lang="en-US" dirty="0"/>
          </a:p>
        </p:txBody>
      </p:sp>
    </p:spTree>
    <p:extLst>
      <p:ext uri="{BB962C8B-B14F-4D97-AF65-F5344CB8AC3E}">
        <p14:creationId xmlns:p14="http://schemas.microsoft.com/office/powerpoint/2010/main" val="2098148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F0EC8-1D77-4699-9C51-EDF9EF628FBF}"/>
              </a:ext>
            </a:extLst>
          </p:cNvPr>
          <p:cNvSpPr>
            <a:spLocks noGrp="1"/>
          </p:cNvSpPr>
          <p:nvPr>
            <p:ph type="title"/>
          </p:nvPr>
        </p:nvSpPr>
        <p:spPr/>
        <p:txBody>
          <a:bodyPr/>
          <a:lstStyle/>
          <a:p>
            <a:r>
              <a:rPr lang="en-US" dirty="0"/>
              <a:t>Payment of Permit Fees</a:t>
            </a:r>
          </a:p>
        </p:txBody>
      </p:sp>
      <p:sp>
        <p:nvSpPr>
          <p:cNvPr id="3" name="Content Placeholder 2">
            <a:extLst>
              <a:ext uri="{FF2B5EF4-FFF2-40B4-BE49-F238E27FC236}">
                <a16:creationId xmlns:a16="http://schemas.microsoft.com/office/drawing/2014/main" id="{F981EDEE-577F-4B7A-B2ED-660CA4BB235D}"/>
              </a:ext>
            </a:extLst>
          </p:cNvPr>
          <p:cNvSpPr>
            <a:spLocks noGrp="1"/>
          </p:cNvSpPr>
          <p:nvPr>
            <p:ph idx="1"/>
          </p:nvPr>
        </p:nvSpPr>
        <p:spPr>
          <a:xfrm>
            <a:off x="677334" y="1463041"/>
            <a:ext cx="8596668" cy="4578322"/>
          </a:xfrm>
        </p:spPr>
        <p:txBody>
          <a:bodyPr>
            <a:normAutofit/>
          </a:bodyPr>
          <a:lstStyle/>
          <a:p>
            <a:r>
              <a:rPr lang="en-US" b="1" dirty="0"/>
              <a:t>Permit fees </a:t>
            </a:r>
            <a:r>
              <a:rPr lang="en-US" dirty="0"/>
              <a:t>must be paid by Work Tags, applicants may pay by check made payable to The University of Central Florida, under special circumstances, with prior approval from the Building Official.</a:t>
            </a:r>
          </a:p>
          <a:p>
            <a:r>
              <a:rPr lang="en-US" b="1" dirty="0"/>
              <a:t>Temporary Certificate of Occupancy (TCO)</a:t>
            </a:r>
            <a:r>
              <a:rPr lang="en-US" dirty="0"/>
              <a:t> fees must be paid by check by the contractor, or a specific request to pay by Work Tags must be submitted by the UCF entity responsible for the work, to the building official (portfolio manager or director, and above). </a:t>
            </a:r>
          </a:p>
          <a:p>
            <a:r>
              <a:rPr lang="en-US" b="1" dirty="0"/>
              <a:t>After-Hours Inspection fee’s </a:t>
            </a:r>
            <a:r>
              <a:rPr lang="en-US" dirty="0"/>
              <a:t>must be paid by check, by the contractor, or a specific request to pay by Work Tags must be submitted, by the UCF entity responsible for the work, to the building official (portfolio manager or director, and above)</a:t>
            </a:r>
          </a:p>
          <a:p>
            <a:r>
              <a:rPr lang="en-US" b="1" u="sng"/>
              <a:t>Permit </a:t>
            </a:r>
            <a:r>
              <a:rPr lang="en-US" b="1" u="sng" dirty="0"/>
              <a:t>Issuance: </a:t>
            </a:r>
            <a:r>
              <a:rPr lang="en-US" dirty="0"/>
              <a:t>We will proceed with the permit issuance process when there are no outstanding fees or conditions, plans are approved by BCO and SFM if applicable, license and COI are up to date for all contractors.</a:t>
            </a:r>
          </a:p>
          <a:p>
            <a:endParaRPr lang="en-US" dirty="0"/>
          </a:p>
        </p:txBody>
      </p:sp>
      <p:sp>
        <p:nvSpPr>
          <p:cNvPr id="4" name="Slide Number Placeholder 3">
            <a:extLst>
              <a:ext uri="{FF2B5EF4-FFF2-40B4-BE49-F238E27FC236}">
                <a16:creationId xmlns:a16="http://schemas.microsoft.com/office/drawing/2014/main" id="{85A3143D-630E-4311-853F-E3086B4FE649}"/>
              </a:ext>
            </a:extLst>
          </p:cNvPr>
          <p:cNvSpPr>
            <a:spLocks noGrp="1"/>
          </p:cNvSpPr>
          <p:nvPr>
            <p:ph type="sldNum" sz="quarter" idx="12"/>
          </p:nvPr>
        </p:nvSpPr>
        <p:spPr/>
        <p:txBody>
          <a:bodyPr/>
          <a:lstStyle/>
          <a:p>
            <a:fld id="{519954A3-9DFD-4C44-94BA-B95130A3BA1C}" type="slidenum">
              <a:rPr lang="en-US" smtClean="0"/>
              <a:t>9</a:t>
            </a:fld>
            <a:endParaRPr lang="en-US" dirty="0"/>
          </a:p>
        </p:txBody>
      </p:sp>
    </p:spTree>
    <p:extLst>
      <p:ext uri="{BB962C8B-B14F-4D97-AF65-F5344CB8AC3E}">
        <p14:creationId xmlns:p14="http://schemas.microsoft.com/office/powerpoint/2010/main" val="408721425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52807</TotalTime>
  <Words>1736</Words>
  <Application>Microsoft Office PowerPoint</Application>
  <PresentationFormat>Widescreen</PresentationFormat>
  <Paragraphs>149</Paragraphs>
  <Slides>13</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Open Sans</vt:lpstr>
      <vt:lpstr>Trebuchet MS</vt:lpstr>
      <vt:lpstr>Wingdings 3</vt:lpstr>
      <vt:lpstr>Facet</vt:lpstr>
      <vt:lpstr>Permitting In Citizenserve https://www.citizenserve.com </vt:lpstr>
      <vt:lpstr>Navigating the Permitting Process with Citizenserve</vt:lpstr>
      <vt:lpstr> How to Register in Citizenserve</vt:lpstr>
      <vt:lpstr>Application Roles and Requirements</vt:lpstr>
      <vt:lpstr>License and COI (Certificate of Insurance)</vt:lpstr>
      <vt:lpstr>Application Requirement and Resources</vt:lpstr>
      <vt:lpstr>Low Voltage Permitting</vt:lpstr>
      <vt:lpstr>Cost of Work Change</vt:lpstr>
      <vt:lpstr>Payment of Permit Fees</vt:lpstr>
      <vt:lpstr>Plans Review Timeframes – Per Submission</vt:lpstr>
      <vt:lpstr>Inspections See Permitting Procedures for More detail</vt:lpstr>
      <vt:lpstr>Must Close Out Permit - CC/CO Request </vt:lpstr>
      <vt:lpstr>Building Department Team https://www.buildingdepartment.fs.ucf.edu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Permitting In Citizenserve</dc:title>
  <dc:creator>Ning Li</dc:creator>
  <cp:lastModifiedBy>Ning Li</cp:lastModifiedBy>
  <cp:revision>164</cp:revision>
  <cp:lastPrinted>2025-10-09T15:32:07Z</cp:lastPrinted>
  <dcterms:created xsi:type="dcterms:W3CDTF">2023-01-31T12:59:08Z</dcterms:created>
  <dcterms:modified xsi:type="dcterms:W3CDTF">2026-02-09T20:15:11Z</dcterms:modified>
</cp:coreProperties>
</file>